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4" r:id="rId1"/>
  </p:sldMasterIdLst>
  <p:notesMasterIdLst>
    <p:notesMasterId r:id="rId22"/>
  </p:notesMasterIdLst>
  <p:sldIdLst>
    <p:sldId id="256" r:id="rId2"/>
    <p:sldId id="268" r:id="rId3"/>
    <p:sldId id="273" r:id="rId4"/>
    <p:sldId id="288" r:id="rId5"/>
    <p:sldId id="279" r:id="rId6"/>
    <p:sldId id="299" r:id="rId7"/>
    <p:sldId id="274" r:id="rId8"/>
    <p:sldId id="300" r:id="rId9"/>
    <p:sldId id="301" r:id="rId10"/>
    <p:sldId id="290" r:id="rId11"/>
    <p:sldId id="289" r:id="rId12"/>
    <p:sldId id="286" r:id="rId13"/>
    <p:sldId id="285" r:id="rId14"/>
    <p:sldId id="287" r:id="rId15"/>
    <p:sldId id="282" r:id="rId16"/>
    <p:sldId id="284" r:id="rId17"/>
    <p:sldId id="271" r:id="rId18"/>
    <p:sldId id="276" r:id="rId19"/>
    <p:sldId id="277"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4"/>
    <p:restoredTop sz="94934"/>
  </p:normalViewPr>
  <p:slideViewPr>
    <p:cSldViewPr snapToGrid="0" snapToObjects="1">
      <p:cViewPr varScale="1">
        <p:scale>
          <a:sx n="115" d="100"/>
          <a:sy n="115" d="100"/>
        </p:scale>
        <p:origin x="528" y="184"/>
      </p:cViewPr>
      <p:guideLst/>
    </p:cSldViewPr>
  </p:slideViewPr>
  <p:outlineViewPr>
    <p:cViewPr>
      <p:scale>
        <a:sx n="33" d="100"/>
        <a:sy n="33" d="100"/>
      </p:scale>
      <p:origin x="0" y="-632"/>
    </p:cViewPr>
  </p:outlineViewPr>
  <p:notesTextViewPr>
    <p:cViewPr>
      <p:scale>
        <a:sx n="1" d="1"/>
        <a:sy n="1" d="1"/>
      </p:scale>
      <p:origin x="0" y="0"/>
    </p:cViewPr>
  </p:notesTextViewPr>
  <p:notesViewPr>
    <p:cSldViewPr snapToGrid="0" snapToObjects="1">
      <p:cViewPr>
        <p:scale>
          <a:sx n="100" d="100"/>
          <a:sy n="100" d="100"/>
        </p:scale>
        <p:origin x="2768"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CC9144-C16A-D640-9878-9F5315086B40}" type="datetimeFigureOut">
              <a:rPr lang="en-US" smtClean="0"/>
              <a:t>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F385A3-A5FA-1D47-B85B-EEAF97135481}" type="slidenum">
              <a:rPr lang="en-US" smtClean="0"/>
              <a:t>‹#›</a:t>
            </a:fld>
            <a:endParaRPr lang="en-US"/>
          </a:p>
        </p:txBody>
      </p:sp>
    </p:spTree>
    <p:extLst>
      <p:ext uri="{BB962C8B-B14F-4D97-AF65-F5344CB8AC3E}">
        <p14:creationId xmlns:p14="http://schemas.microsoft.com/office/powerpoint/2010/main" val="642392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psychologytoday.com/basics/identit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a:t>
            </a:r>
            <a:r>
              <a:rPr lang="en-US" baseline="0" dirty="0"/>
              <a:t> Susan Kuz</a:t>
            </a:r>
          </a:p>
          <a:p>
            <a:r>
              <a:rPr lang="en-US" baseline="0" dirty="0"/>
              <a:t>Welcome everyone. Good morning! </a:t>
            </a:r>
          </a:p>
          <a:p>
            <a:endParaRPr lang="en-US" baseline="0" dirty="0"/>
          </a:p>
          <a:p>
            <a:r>
              <a:rPr lang="en-US" baseline="0" dirty="0"/>
              <a:t>It's great to have you all here today. I'm Susan Kuz and I'll be your facilitator for the next 2 hours as we move through some fun exercises and get to know each other better.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a:t>
            </a:fld>
            <a:endParaRPr lang="en-US"/>
          </a:p>
        </p:txBody>
      </p:sp>
    </p:spTree>
    <p:extLst>
      <p:ext uri="{BB962C8B-B14F-4D97-AF65-F5344CB8AC3E}">
        <p14:creationId xmlns:p14="http://schemas.microsoft.com/office/powerpoint/2010/main" val="131421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1143000"/>
            <a:ext cx="5486400" cy="3086100"/>
          </a:xfrm>
        </p:spPr>
      </p:sp>
      <p:sp>
        <p:nvSpPr>
          <p:cNvPr id="3" name="Notes Placeholder 2"/>
          <p:cNvSpPr>
            <a:spLocks noGrp="1"/>
          </p:cNvSpPr>
          <p:nvPr>
            <p:ph type="body" idx="1"/>
          </p:nvPr>
        </p:nvSpPr>
        <p:spPr>
          <a:xfrm>
            <a:off x="685800" y="4400550"/>
            <a:ext cx="5486400" cy="4108450"/>
          </a:xfrm>
        </p:spPr>
        <p:txBody>
          <a:bodyPr/>
          <a:lstStyle/>
          <a:p>
            <a:r>
              <a:rPr lang="en-US" sz="1200" kern="1200" dirty="0">
                <a:solidFill>
                  <a:schemeClr val="tx1"/>
                </a:solidFill>
                <a:effectLst/>
                <a:latin typeface="+mn-lt"/>
                <a:ea typeface="+mn-ea"/>
                <a:cs typeface="+mn-cs"/>
              </a:rPr>
              <a:t>As you come on the call – please say hi in the chat by typing in one thing that went well today.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We'll</a:t>
            </a:r>
            <a:r>
              <a:rPr lang="en-US" sz="1200" kern="1200" baseline="0" dirty="0">
                <a:solidFill>
                  <a:schemeClr val="tx1"/>
                </a:solidFill>
                <a:effectLst/>
                <a:latin typeface="+mn-lt"/>
                <a:ea typeface="+mn-ea"/>
                <a:cs typeface="+mn-cs"/>
              </a:rPr>
              <a:t> cover a lot of ground this evening. Here's what it will look like. </a:t>
            </a:r>
          </a:p>
          <a:p>
            <a:r>
              <a:rPr lang="en-US" sz="1200" kern="1200" baseline="0" dirty="0">
                <a:solidFill>
                  <a:schemeClr val="tx1"/>
                </a:solidFill>
                <a:effectLst/>
                <a:latin typeface="+mn-lt"/>
                <a:ea typeface="+mn-ea"/>
                <a:cs typeface="+mn-cs"/>
              </a:rPr>
              <a:t>Character Strengths and their benefits - hope you have your strengths assessments with you.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We’ll do 2 activities today: (1) Discovering</a:t>
            </a:r>
            <a:r>
              <a:rPr lang="en-US" dirty="0"/>
              <a:t> your signature strengths (2) </a:t>
            </a:r>
            <a:r>
              <a:rPr lang="en-US" sz="1200" kern="1200" baseline="0" dirty="0">
                <a:solidFill>
                  <a:schemeClr val="tx1"/>
                </a:solidFill>
                <a:effectLst/>
                <a:latin typeface="+mn-lt"/>
                <a:ea typeface="+mn-ea"/>
                <a:cs typeface="+mn-cs"/>
              </a:rPr>
              <a:t>Aligning a top strength </a:t>
            </a:r>
            <a:r>
              <a:rPr lang="en-US" dirty="0"/>
              <a:t>with your job activities</a:t>
            </a:r>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housekeeping:</a:t>
            </a:r>
          </a:p>
          <a:p>
            <a:r>
              <a:rPr lang="en-US" sz="1200" kern="1200" dirty="0">
                <a:solidFill>
                  <a:schemeClr val="tx1"/>
                </a:solidFill>
                <a:effectLst/>
                <a:latin typeface="+mn-lt"/>
                <a:ea typeface="+mn-ea"/>
                <a:cs typeface="+mn-cs"/>
              </a:rPr>
              <a:t>text if you have any technical</a:t>
            </a:r>
            <a:r>
              <a:rPr lang="en-US" sz="1200" kern="1200" baseline="0" dirty="0">
                <a:solidFill>
                  <a:schemeClr val="tx1"/>
                </a:solidFill>
                <a:effectLst/>
                <a:latin typeface="+mn-lt"/>
                <a:ea typeface="+mn-ea"/>
                <a:cs typeface="+mn-cs"/>
              </a:rPr>
              <a:t> problems - my text is 204-801-4389</a:t>
            </a:r>
          </a:p>
          <a:p>
            <a:r>
              <a:rPr lang="en-US" sz="1200" kern="1200" baseline="0" dirty="0">
                <a:solidFill>
                  <a:schemeClr val="tx1"/>
                </a:solidFill>
                <a:effectLst/>
                <a:latin typeface="+mn-lt"/>
                <a:ea typeface="+mn-ea"/>
                <a:cs typeface="+mn-cs"/>
              </a:rPr>
              <a:t>we will use the chat sparingly, however I will look at it from time to time.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A little about myself:</a:t>
            </a:r>
          </a:p>
          <a:p>
            <a:r>
              <a:rPr lang="en-US" sz="1200" kern="1200" baseline="0" dirty="0">
                <a:solidFill>
                  <a:schemeClr val="tx1"/>
                </a:solidFill>
                <a:effectLst/>
                <a:latin typeface="+mn-lt"/>
                <a:ea typeface="+mn-ea"/>
                <a:cs typeface="+mn-cs"/>
              </a:rPr>
              <a:t>I have a background in the corporate world prior to working in program design and facilitation. My specialty is in topics related to positive organizational development. I'm passionate about designing programs that help people and organizations change for the better. </a:t>
            </a:r>
          </a:p>
          <a:p>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2</a:t>
            </a:fld>
            <a:endParaRPr lang="en-US"/>
          </a:p>
        </p:txBody>
      </p:sp>
    </p:spTree>
    <p:extLst>
      <p:ext uri="{BB962C8B-B14F-4D97-AF65-F5344CB8AC3E}">
        <p14:creationId xmlns:p14="http://schemas.microsoft.com/office/powerpoint/2010/main" val="1458929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778250"/>
          </a:xfrm>
        </p:spPr>
        <p:txBody>
          <a:bodyPr/>
          <a:lstStyle/>
          <a:p>
            <a:r>
              <a:rPr lang="en-US" sz="1200" kern="1200" baseline="0" dirty="0">
                <a:solidFill>
                  <a:schemeClr val="tx1"/>
                </a:solidFill>
                <a:effectLst/>
                <a:latin typeface="+mn-lt"/>
                <a:ea typeface="+mn-ea"/>
                <a:cs typeface="+mn-cs"/>
              </a:rPr>
              <a:t>You’ve all had a chance to look at the video on the Science of Character Strengths</a:t>
            </a:r>
          </a:p>
          <a:p>
            <a:r>
              <a:rPr lang="en-US" sz="1200" kern="1200" dirty="0">
                <a:solidFill>
                  <a:schemeClr val="tx1"/>
                </a:solidFill>
                <a:effectLst/>
                <a:latin typeface="+mn-lt"/>
                <a:ea typeface="+mn-ea"/>
                <a:cs typeface="+mn-cs"/>
              </a:rPr>
              <a:t>Character Strengths are the core of Positive Psychology – a scientific focus on what’s right with people.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Types of strengths:</a:t>
            </a:r>
          </a:p>
          <a:p>
            <a:r>
              <a:rPr lang="en-US" sz="1200" kern="1200" dirty="0">
                <a:solidFill>
                  <a:schemeClr val="tx1"/>
                </a:solidFill>
                <a:effectLst/>
                <a:latin typeface="+mn-lt"/>
                <a:ea typeface="+mn-ea"/>
                <a:cs typeface="+mn-cs"/>
              </a:rPr>
              <a:t>Character strengths are viewed as “who you are,” in other words, they make up part of your core </a:t>
            </a:r>
            <a:r>
              <a:rPr lang="en-US" sz="1200" u="none" strike="noStrike" kern="1200" dirty="0">
                <a:solidFill>
                  <a:schemeClr val="tx1"/>
                </a:solidFill>
                <a:effectLst/>
                <a:latin typeface="+mn-lt"/>
                <a:ea typeface="+mn-ea"/>
                <a:cs typeface="+mn-cs"/>
                <a:hlinkClick r:id="rId3" tooltip="Psychology Today looks at identity"/>
              </a:rPr>
              <a:t>identity</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Here’s a breakdown of several of the types of strengths that you possess:</a:t>
            </a:r>
          </a:p>
          <a:p>
            <a:r>
              <a:rPr lang="en-US" sz="1200" kern="1200" dirty="0">
                <a:solidFill>
                  <a:schemeClr val="tx1"/>
                </a:solidFill>
                <a:effectLst/>
                <a:latin typeface="+mn-lt"/>
                <a:ea typeface="+mn-ea"/>
                <a:cs typeface="+mn-cs"/>
              </a:rPr>
              <a:t>Types of strengths: Talents – what we do naturally well; Skills – what we train ourselves to do; Interests – our passions; Resources – our external supports; Values – what we internally hold dear</a:t>
            </a:r>
          </a:p>
          <a:p>
            <a:r>
              <a:rPr lang="en-US" sz="1200" kern="1200" dirty="0">
                <a:solidFill>
                  <a:schemeClr val="tx1"/>
                </a:solidFill>
                <a:effectLst/>
                <a:latin typeface="+mn-lt"/>
                <a:ea typeface="+mn-ea"/>
                <a:cs typeface="+mn-cs"/>
              </a:rPr>
              <a:t>Character Strengths – are the driving force of all of these – they cut across domains and connect with all others.</a:t>
            </a:r>
          </a:p>
          <a:p>
            <a:endParaRPr lang="en-US" dirty="0"/>
          </a:p>
          <a:p>
            <a:r>
              <a:rPr lang="en-US" sz="1200" kern="1200" dirty="0">
                <a:solidFill>
                  <a:schemeClr val="tx1"/>
                </a:solidFill>
                <a:effectLst/>
                <a:latin typeface="+mn-lt"/>
                <a:ea typeface="+mn-ea"/>
                <a:cs typeface="+mn-cs"/>
              </a:rPr>
              <a:t>Signature Strengths: usually at the to – what's</a:t>
            </a:r>
            <a:r>
              <a:rPr lang="en-US" dirty="0"/>
              <a:t> most energizing to us – effortless  – and essential. </a:t>
            </a:r>
          </a:p>
          <a:p>
            <a:r>
              <a:rPr lang="en-US" dirty="0"/>
              <a:t>Middle Strengths: supportive of our SS – we use them but not as much</a:t>
            </a:r>
          </a:p>
          <a:p>
            <a:r>
              <a:rPr lang="en-US" dirty="0"/>
              <a:t>Lesser Strengths: still strengths – use less often, or we may have forgotten about them or are not aware of them.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3</a:t>
            </a:fld>
            <a:endParaRPr lang="en-US" dirty="0"/>
          </a:p>
        </p:txBody>
      </p:sp>
    </p:spTree>
    <p:extLst>
      <p:ext uri="{BB962C8B-B14F-4D97-AF65-F5344CB8AC3E}">
        <p14:creationId xmlns:p14="http://schemas.microsoft.com/office/powerpoint/2010/main" val="182635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184650"/>
          </a:xfrm>
        </p:spPr>
        <p:txBody>
          <a:bodyPr/>
          <a:lstStyle/>
          <a:p>
            <a:r>
              <a:rPr lang="en-US" sz="1200" kern="1200" dirty="0">
                <a:solidFill>
                  <a:schemeClr val="tx1"/>
                </a:solidFill>
                <a:effectLst/>
                <a:latin typeface="+mn-lt"/>
                <a:ea typeface="+mn-ea"/>
                <a:cs typeface="+mn-cs"/>
              </a:rPr>
              <a:t>There are MANY benefits to focusin</a:t>
            </a:r>
            <a:r>
              <a:rPr lang="en-US" dirty="0"/>
              <a:t>g our strengths in our daily life, our relationships and at work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Research has shown that using our character strengths benefits many areas of our lives</a:t>
            </a:r>
          </a:p>
          <a:p>
            <a:endParaRPr lang="en-US" dirty="0"/>
          </a:p>
          <a:p>
            <a:r>
              <a:rPr lang="en-US" dirty="0"/>
              <a:t>When we use our Strengths they help to:</a:t>
            </a:r>
          </a:p>
          <a:p>
            <a:endParaRPr lang="en-US" dirty="0"/>
          </a:p>
          <a:p>
            <a:pPr marL="171450" lvl="0" indent="-171450">
              <a:buFont typeface="Arial" charset="0"/>
              <a:buChar char="•"/>
            </a:pPr>
            <a:r>
              <a:rPr lang="en-US" dirty="0"/>
              <a:t>boost our happiness, guard against depression</a:t>
            </a:r>
          </a:p>
          <a:p>
            <a:pPr marL="171450" lvl="0" indent="-171450">
              <a:buFont typeface="Arial" charset="0"/>
              <a:buChar char="•"/>
            </a:pPr>
            <a:r>
              <a:rPr lang="en-US" dirty="0"/>
              <a:t>increase our engagement at work</a:t>
            </a:r>
          </a:p>
          <a:p>
            <a:pPr marL="171450" lvl="0" indent="-171450">
              <a:buFont typeface="Arial" charset="0"/>
              <a:buChar char="•"/>
            </a:pPr>
            <a:r>
              <a:rPr lang="en-US" dirty="0"/>
              <a:t>reduce stress and manage problems</a:t>
            </a:r>
          </a:p>
          <a:p>
            <a:pPr marL="171450" lvl="0" indent="-171450">
              <a:buFont typeface="Arial" charset="0"/>
              <a:buChar char="•"/>
            </a:pPr>
            <a:r>
              <a:rPr lang="en-US" dirty="0"/>
              <a:t>accomplish goals, and achieve</a:t>
            </a:r>
          </a:p>
          <a:p>
            <a:pPr marL="171450" lvl="0" indent="-171450">
              <a:buFont typeface="Arial" charset="0"/>
              <a:buChar char="•"/>
            </a:pPr>
            <a:r>
              <a:rPr lang="en-US" dirty="0"/>
              <a:t>improve our relationships</a:t>
            </a:r>
          </a:p>
          <a:p>
            <a:pPr marL="171450" lvl="0" indent="-171450">
              <a:buFont typeface="Arial" charset="0"/>
              <a:buChar char="•"/>
            </a:pPr>
            <a:r>
              <a:rPr lang="en-US" dirty="0"/>
              <a:t>improve our health</a:t>
            </a:r>
          </a:p>
          <a:p>
            <a:pPr marL="171450" lvl="0" indent="-171450">
              <a:buFont typeface="Arial" charset="0"/>
              <a:buChar char="•"/>
            </a:pPr>
            <a:r>
              <a:rPr lang="en-US" dirty="0"/>
              <a:t>increase our overall satisfaction with life</a:t>
            </a:r>
          </a:p>
          <a:p>
            <a:pPr marL="171450" lvl="0" indent="-171450">
              <a:buFont typeface="Arial" charset="0"/>
              <a:buChar char="•"/>
            </a:pPr>
            <a:r>
              <a:rPr lang="en-US" dirty="0"/>
              <a:t>help us live a life of meaning</a:t>
            </a:r>
          </a:p>
          <a:p>
            <a:endParaRPr lang="en-US" dirty="0"/>
          </a:p>
          <a:p>
            <a:r>
              <a:rPr lang="en-US" dirty="0"/>
              <a:t>Key: at first focus on using your top strengths more, don’t worry about the ones at the bottom. These are not weaknesses. These strengths will come along for the ride and improve when we use our top strengths more. </a:t>
            </a:r>
          </a:p>
          <a:p>
            <a:endParaRPr lang="en-US"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4</a:t>
            </a:fld>
            <a:endParaRPr lang="en-US"/>
          </a:p>
        </p:txBody>
      </p:sp>
    </p:spTree>
    <p:extLst>
      <p:ext uri="{BB962C8B-B14F-4D97-AF65-F5344CB8AC3E}">
        <p14:creationId xmlns:p14="http://schemas.microsoft.com/office/powerpoint/2010/main" val="212838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a:t>
            </a:r>
            <a:r>
              <a:rPr lang="en-US" sz="1200" kern="1200" baseline="0" dirty="0">
                <a:solidFill>
                  <a:schemeClr val="tx1"/>
                </a:solidFill>
                <a:effectLst/>
                <a:latin typeface="+mn-lt"/>
                <a:ea typeface="+mn-ea"/>
                <a:cs typeface="+mn-cs"/>
              </a:rPr>
              <a:t> of us has </a:t>
            </a:r>
            <a:r>
              <a:rPr lang="en-US" sz="1200" kern="1200" dirty="0">
                <a:solidFill>
                  <a:schemeClr val="tx1"/>
                </a:solidFill>
                <a:effectLst/>
                <a:latin typeface="+mn-lt"/>
                <a:ea typeface="+mn-ea"/>
                <a:cs typeface="+mn-cs"/>
              </a:rPr>
              <a:t>a unique way of showing up in the world.</a:t>
            </a:r>
            <a:r>
              <a:rPr lang="en-US" sz="1200" kern="1200" baseline="0" dirty="0">
                <a:solidFill>
                  <a:schemeClr val="tx1"/>
                </a:solidFill>
                <a:effectLst/>
                <a:latin typeface="+mn-lt"/>
                <a:ea typeface="+mn-ea"/>
                <a:cs typeface="+mn-cs"/>
              </a:rPr>
              <a:t> We e</a:t>
            </a:r>
            <a:r>
              <a:rPr lang="en-US" sz="1200" kern="1200" dirty="0">
                <a:solidFill>
                  <a:schemeClr val="tx1"/>
                </a:solidFill>
                <a:effectLst/>
                <a:latin typeface="+mn-lt"/>
                <a:ea typeface="+mn-ea"/>
                <a:cs typeface="+mn-cs"/>
              </a:rPr>
              <a:t>xpress our unique character naturally and in a way that is energizing to us. We do this with a base blend of our top character strengths or what are referred to as,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Signature Strengths. </a:t>
            </a:r>
          </a:p>
          <a:p>
            <a:endParaRPr lang="en-US" dirty="0"/>
          </a:p>
          <a:p>
            <a:r>
              <a:rPr lang="en-US" sz="1200" kern="1200" dirty="0">
                <a:solidFill>
                  <a:schemeClr val="tx1"/>
                </a:solidFill>
                <a:effectLst/>
                <a:latin typeface="+mn-lt"/>
                <a:ea typeface="+mn-ea"/>
                <a:cs typeface="+mn-cs"/>
              </a:rPr>
              <a:t>But typically Signature Strengths are a collection of your top 3 to 7 strengths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hey are natural and effortless to use.</a:t>
            </a:r>
            <a:r>
              <a:rPr lang="en-US" sz="1200" kern="1200" baseline="0" dirty="0">
                <a:solidFill>
                  <a:schemeClr val="tx1"/>
                </a:solidFill>
                <a:effectLst/>
                <a:latin typeface="+mn-lt"/>
                <a:ea typeface="+mn-ea"/>
                <a:cs typeface="+mn-cs"/>
              </a:rPr>
              <a:t> A</a:t>
            </a:r>
            <a:r>
              <a:rPr lang="en-US" sz="1200" kern="1200" dirty="0">
                <a:solidFill>
                  <a:schemeClr val="tx1"/>
                </a:solidFill>
                <a:effectLst/>
                <a:latin typeface="+mn-lt"/>
                <a:ea typeface="+mn-ea"/>
                <a:cs typeface="+mn-cs"/>
              </a:rPr>
              <a:t>re most energizing.</a:t>
            </a:r>
            <a:r>
              <a:rPr lang="en-US" sz="1200" kern="1200" baseline="0" dirty="0">
                <a:solidFill>
                  <a:schemeClr val="tx1"/>
                </a:solidFill>
                <a:effectLst/>
                <a:latin typeface="+mn-lt"/>
                <a:ea typeface="+mn-ea"/>
                <a:cs typeface="+mn-cs"/>
              </a:rPr>
              <a:t> The ones </a:t>
            </a:r>
            <a:r>
              <a:rPr lang="en-US" sz="1200" kern="1200" dirty="0">
                <a:solidFill>
                  <a:schemeClr val="tx1"/>
                </a:solidFill>
                <a:effectLst/>
                <a:latin typeface="+mn-lt"/>
                <a:ea typeface="+mn-ea"/>
                <a:cs typeface="+mn-cs"/>
              </a:rPr>
              <a:t>you couldn’t imagine not expressing</a:t>
            </a:r>
            <a:r>
              <a:rPr lang="en-US" dirty="0"/>
              <a:t> – as t</a:t>
            </a:r>
            <a:r>
              <a:rPr lang="en-US" sz="1200" kern="1200" dirty="0">
                <a:solidFill>
                  <a:schemeClr val="tx1"/>
                </a:solidFill>
                <a:effectLst/>
                <a:latin typeface="+mn-lt"/>
                <a:ea typeface="+mn-ea"/>
                <a:cs typeface="+mn-cs"/>
              </a:rPr>
              <a:t>hey are an essential part of you. </a:t>
            </a:r>
          </a:p>
          <a:p>
            <a:r>
              <a:rPr lang="en-US"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3EF385A3-A5FA-1D47-B85B-EEAF97135481}" type="slidenum">
              <a:rPr lang="en-US" smtClean="0"/>
              <a:t>5</a:t>
            </a:fld>
            <a:endParaRPr lang="en-US"/>
          </a:p>
        </p:txBody>
      </p:sp>
    </p:spTree>
    <p:extLst>
      <p:ext uri="{BB962C8B-B14F-4D97-AF65-F5344CB8AC3E}">
        <p14:creationId xmlns:p14="http://schemas.microsoft.com/office/powerpoint/2010/main" val="1803086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moment to try to identify 3 your Signature Strengths.</a:t>
            </a:r>
          </a:p>
          <a:p>
            <a:endParaRPr lang="en-US" dirty="0"/>
          </a:p>
          <a:p>
            <a:r>
              <a:rPr lang="en-US" dirty="0"/>
              <a:t>These are the instructions to help you determine if a strengths is a Signature Strengths for you. </a:t>
            </a:r>
          </a:p>
          <a:p>
            <a:endParaRPr lang="en-US" dirty="0"/>
          </a:p>
          <a:p>
            <a:r>
              <a:rPr lang="en-US" dirty="0"/>
              <a:t>If you have any questions please put it in the chat.</a:t>
            </a:r>
          </a:p>
          <a:p>
            <a:endParaRPr lang="en-US" dirty="0"/>
          </a:p>
          <a:p>
            <a:r>
              <a:rPr lang="en-US" dirty="0"/>
              <a:t>When you are done, please  type your 3 Signature Strengths in the chat. </a:t>
            </a:r>
          </a:p>
        </p:txBody>
      </p:sp>
      <p:sp>
        <p:nvSpPr>
          <p:cNvPr id="4" name="Slide Number Placeholder 3"/>
          <p:cNvSpPr>
            <a:spLocks noGrp="1"/>
          </p:cNvSpPr>
          <p:nvPr>
            <p:ph type="sldNum" sz="quarter" idx="10"/>
          </p:nvPr>
        </p:nvSpPr>
        <p:spPr/>
        <p:txBody>
          <a:bodyPr/>
          <a:lstStyle/>
          <a:p>
            <a:fld id="{3EF385A3-A5FA-1D47-B85B-EEAF97135481}" type="slidenum">
              <a:rPr lang="en-US" smtClean="0"/>
              <a:t>6</a:t>
            </a:fld>
            <a:endParaRPr lang="en-US"/>
          </a:p>
        </p:txBody>
      </p:sp>
    </p:spTree>
    <p:extLst>
      <p:ext uri="{BB962C8B-B14F-4D97-AF65-F5344CB8AC3E}">
        <p14:creationId xmlns:p14="http://schemas.microsoft.com/office/powerpoint/2010/main" val="106832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7</a:t>
            </a:fld>
            <a:endParaRPr lang="en-US"/>
          </a:p>
        </p:txBody>
      </p:sp>
    </p:spTree>
    <p:extLst>
      <p:ext uri="{BB962C8B-B14F-4D97-AF65-F5344CB8AC3E}">
        <p14:creationId xmlns:p14="http://schemas.microsoft.com/office/powerpoint/2010/main" val="1883443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we can tie our signature strengths to our work activities to reap some of these benefits.</a:t>
            </a:r>
          </a:p>
          <a:p>
            <a:endParaRPr lang="en-US" dirty="0"/>
          </a:p>
          <a:p>
            <a:r>
              <a:rPr lang="en-US" dirty="0"/>
              <a:t>The activity will do is sometimes called Job Crafting. If you’ve heard of this before, give me a thumbs up in the reactions. </a:t>
            </a:r>
          </a:p>
          <a:p>
            <a:endParaRPr lang="en-US" dirty="0"/>
          </a:p>
          <a:p>
            <a:r>
              <a:rPr lang="en-US" dirty="0"/>
              <a:t>Here’s how this goes:</a:t>
            </a:r>
          </a:p>
          <a:p>
            <a:endParaRPr lang="en-US" dirty="0"/>
          </a:p>
          <a:p>
            <a:r>
              <a:rPr lang="en-US" dirty="0"/>
              <a:t>Write 3 job activities</a:t>
            </a:r>
          </a:p>
          <a:p>
            <a:r>
              <a:rPr lang="en-US" dirty="0"/>
              <a:t>Choose ONE Sig Str</a:t>
            </a:r>
          </a:p>
          <a:p>
            <a:r>
              <a:rPr lang="en-US" dirty="0"/>
              <a:t>Identify 3 ways you can use it, one for each hob activity. </a:t>
            </a:r>
          </a:p>
          <a:p>
            <a:endParaRPr lang="en-US" dirty="0"/>
          </a:p>
          <a:p>
            <a:r>
              <a:rPr lang="en-US" dirty="0"/>
              <a:t>READ example</a:t>
            </a:r>
          </a:p>
          <a:p>
            <a:endParaRPr lang="en-US" dirty="0"/>
          </a:p>
          <a:p>
            <a:r>
              <a:rPr lang="en-US" dirty="0"/>
              <a:t>You’ll have _  minutes to complete this. </a:t>
            </a:r>
          </a:p>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8</a:t>
            </a:fld>
            <a:endParaRPr lang="en-US"/>
          </a:p>
        </p:txBody>
      </p:sp>
    </p:spTree>
    <p:extLst>
      <p:ext uri="{BB962C8B-B14F-4D97-AF65-F5344CB8AC3E}">
        <p14:creationId xmlns:p14="http://schemas.microsoft.com/office/powerpoint/2010/main" val="4086883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9</a:t>
            </a:fld>
            <a:endParaRPr lang="en-US"/>
          </a:p>
        </p:txBody>
      </p:sp>
    </p:spTree>
    <p:extLst>
      <p:ext uri="{BB962C8B-B14F-4D97-AF65-F5344CB8AC3E}">
        <p14:creationId xmlns:p14="http://schemas.microsoft.com/office/powerpoint/2010/main" val="563415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a:t>
            </a:r>
            <a:r>
              <a:rPr lang="en-US" sz="1200" kern="1200" baseline="0" dirty="0">
                <a:solidFill>
                  <a:schemeClr val="tx1"/>
                </a:solidFill>
                <a:effectLst/>
                <a:latin typeface="+mn-lt"/>
                <a:ea typeface="+mn-ea"/>
                <a:cs typeface="+mn-cs"/>
              </a:rPr>
              <a:t> of us has </a:t>
            </a:r>
            <a:r>
              <a:rPr lang="en-US" sz="1200" kern="1200" dirty="0">
                <a:solidFill>
                  <a:schemeClr val="tx1"/>
                </a:solidFill>
                <a:effectLst/>
                <a:latin typeface="+mn-lt"/>
                <a:ea typeface="+mn-ea"/>
                <a:cs typeface="+mn-cs"/>
              </a:rPr>
              <a:t>a unique way of showing up in the world.</a:t>
            </a:r>
            <a:r>
              <a:rPr lang="en-US" sz="1200" kern="1200" baseline="0" dirty="0">
                <a:solidFill>
                  <a:schemeClr val="tx1"/>
                </a:solidFill>
                <a:effectLst/>
                <a:latin typeface="+mn-lt"/>
                <a:ea typeface="+mn-ea"/>
                <a:cs typeface="+mn-cs"/>
              </a:rPr>
              <a:t> We e</a:t>
            </a:r>
            <a:r>
              <a:rPr lang="en-US" sz="1200" kern="1200" dirty="0">
                <a:solidFill>
                  <a:schemeClr val="tx1"/>
                </a:solidFill>
                <a:effectLst/>
                <a:latin typeface="+mn-lt"/>
                <a:ea typeface="+mn-ea"/>
                <a:cs typeface="+mn-cs"/>
              </a:rPr>
              <a:t>xpress our unique character naturally and in a way that is energizing to us. We do this with a base blend of our top character strengths or what are referred to as,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Signature Strengths.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But typically Signature Strengths are a collection of your top</a:t>
            </a:r>
            <a:r>
              <a:rPr lang="en-US" sz="1200" kern="1200" baseline="0" dirty="0">
                <a:solidFill>
                  <a:schemeClr val="tx1"/>
                </a:solidFill>
                <a:effectLst/>
                <a:latin typeface="+mn-lt"/>
                <a:ea typeface="+mn-ea"/>
                <a:cs typeface="+mn-cs"/>
              </a:rPr>
              <a:t> 3 to 7 strengths. </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ones you use most often.</a:t>
            </a:r>
            <a:r>
              <a:rPr lang="en-US" sz="1200" kern="1200" baseline="0" dirty="0">
                <a:solidFill>
                  <a:schemeClr val="tx1"/>
                </a:solidFill>
                <a:effectLst/>
                <a:latin typeface="+mn-lt"/>
                <a:ea typeface="+mn-ea"/>
                <a:cs typeface="+mn-cs"/>
              </a:rPr>
              <a:t> A</a:t>
            </a:r>
            <a:r>
              <a:rPr lang="en-US" sz="1200" kern="1200" dirty="0">
                <a:solidFill>
                  <a:schemeClr val="tx1"/>
                </a:solidFill>
                <a:effectLst/>
                <a:latin typeface="+mn-lt"/>
                <a:ea typeface="+mn-ea"/>
                <a:cs typeface="+mn-cs"/>
              </a:rPr>
              <a:t>re most energizing.</a:t>
            </a:r>
            <a:r>
              <a:rPr lang="en-US" sz="1200" kern="1200" baseline="0" dirty="0">
                <a:solidFill>
                  <a:schemeClr val="tx1"/>
                </a:solidFill>
                <a:effectLst/>
                <a:latin typeface="+mn-lt"/>
                <a:ea typeface="+mn-ea"/>
                <a:cs typeface="+mn-cs"/>
              </a:rPr>
              <a:t> The ones </a:t>
            </a:r>
            <a:r>
              <a:rPr lang="en-US" sz="1200" kern="1200" dirty="0">
                <a:solidFill>
                  <a:schemeClr val="tx1"/>
                </a:solidFill>
                <a:effectLst/>
                <a:latin typeface="+mn-lt"/>
                <a:ea typeface="+mn-ea"/>
                <a:cs typeface="+mn-cs"/>
              </a:rPr>
              <a:t>you couldn’t imagine not expressing. </a:t>
            </a:r>
          </a:p>
        </p:txBody>
      </p:sp>
      <p:sp>
        <p:nvSpPr>
          <p:cNvPr id="4" name="Slide Number Placeholder 3"/>
          <p:cNvSpPr>
            <a:spLocks noGrp="1"/>
          </p:cNvSpPr>
          <p:nvPr>
            <p:ph type="sldNum" sz="quarter" idx="10"/>
          </p:nvPr>
        </p:nvSpPr>
        <p:spPr/>
        <p:txBody>
          <a:bodyPr/>
          <a:lstStyle/>
          <a:p>
            <a:fld id="{3EF385A3-A5FA-1D47-B85B-EEAF97135481}" type="slidenum">
              <a:rPr lang="en-US" smtClean="0"/>
              <a:t>10</a:t>
            </a:fld>
            <a:endParaRPr lang="en-US"/>
          </a:p>
        </p:txBody>
      </p:sp>
    </p:spTree>
    <p:extLst>
      <p:ext uri="{BB962C8B-B14F-4D97-AF65-F5344CB8AC3E}">
        <p14:creationId xmlns:p14="http://schemas.microsoft.com/office/powerpoint/2010/main" val="115160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 on Character Strengths has been shown to help us in many ways: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we use our Strengths they help to:</a:t>
            </a:r>
          </a:p>
          <a:p>
            <a:endParaRPr lang="en-US" sz="1200" kern="1200" dirty="0">
              <a:solidFill>
                <a:schemeClr val="tx1"/>
              </a:solidFill>
              <a:effectLst/>
              <a:latin typeface="+mn-lt"/>
              <a:ea typeface="+mn-ea"/>
              <a:cs typeface="+mn-cs"/>
            </a:endParaRPr>
          </a:p>
          <a:p>
            <a:pPr marL="171450" lvl="0" indent="-171450">
              <a:buFont typeface="Arial" charset="0"/>
              <a:buChar char="•"/>
            </a:pPr>
            <a:r>
              <a:rPr lang="en-US" sz="1200" kern="1200" dirty="0">
                <a:solidFill>
                  <a:schemeClr val="tx1"/>
                </a:solidFill>
                <a:effectLst/>
                <a:latin typeface="+mn-lt"/>
                <a:ea typeface="+mn-ea"/>
                <a:cs typeface="+mn-cs"/>
              </a:rPr>
              <a:t>boost our happiness, guard against depression</a:t>
            </a:r>
          </a:p>
          <a:p>
            <a:pPr marL="171450" lvl="0" indent="-171450">
              <a:buFont typeface="Arial" charset="0"/>
              <a:buChar char="•"/>
            </a:pPr>
            <a:r>
              <a:rPr lang="en-US" sz="1200" kern="1200" dirty="0">
                <a:solidFill>
                  <a:schemeClr val="tx1"/>
                </a:solidFill>
                <a:effectLst/>
                <a:latin typeface="+mn-lt"/>
                <a:ea typeface="+mn-ea"/>
                <a:cs typeface="+mn-cs"/>
              </a:rPr>
              <a:t>increase our engagement at work</a:t>
            </a:r>
          </a:p>
          <a:p>
            <a:pPr marL="171450" lvl="0" indent="-171450">
              <a:buFont typeface="Arial" charset="0"/>
              <a:buChar char="•"/>
            </a:pPr>
            <a:r>
              <a:rPr lang="en-US" sz="1200" kern="1200" dirty="0">
                <a:solidFill>
                  <a:schemeClr val="tx1"/>
                </a:solidFill>
                <a:effectLst/>
                <a:latin typeface="+mn-lt"/>
                <a:ea typeface="+mn-ea"/>
                <a:cs typeface="+mn-cs"/>
              </a:rPr>
              <a:t>reduce stress and manage problems</a:t>
            </a:r>
          </a:p>
          <a:p>
            <a:pPr marL="171450" lvl="0" indent="-171450">
              <a:buFont typeface="Arial" charset="0"/>
              <a:buChar char="•"/>
            </a:pPr>
            <a:r>
              <a:rPr lang="en-US" sz="1200" kern="1200" dirty="0">
                <a:solidFill>
                  <a:schemeClr val="tx1"/>
                </a:solidFill>
                <a:effectLst/>
                <a:latin typeface="+mn-lt"/>
                <a:ea typeface="+mn-ea"/>
                <a:cs typeface="+mn-cs"/>
              </a:rPr>
              <a:t>accomplish goals, and achieve</a:t>
            </a:r>
          </a:p>
          <a:p>
            <a:pPr marL="171450" lvl="0" indent="-171450">
              <a:buFont typeface="Arial" charset="0"/>
              <a:buChar char="•"/>
            </a:pPr>
            <a:r>
              <a:rPr lang="en-US" sz="1200" kern="1200" dirty="0">
                <a:solidFill>
                  <a:schemeClr val="tx1"/>
                </a:solidFill>
                <a:effectLst/>
                <a:latin typeface="+mn-lt"/>
                <a:ea typeface="+mn-ea"/>
                <a:cs typeface="+mn-cs"/>
              </a:rPr>
              <a:t>improve our relationships</a:t>
            </a:r>
          </a:p>
          <a:p>
            <a:pPr marL="171450" lvl="0" indent="-171450">
              <a:buFont typeface="Arial" charset="0"/>
              <a:buChar char="•"/>
            </a:pPr>
            <a:r>
              <a:rPr lang="en-US" sz="1200" kern="1200" dirty="0">
                <a:solidFill>
                  <a:schemeClr val="tx1"/>
                </a:solidFill>
                <a:effectLst/>
                <a:latin typeface="+mn-lt"/>
                <a:ea typeface="+mn-ea"/>
                <a:cs typeface="+mn-cs"/>
              </a:rPr>
              <a:t>improve our health</a:t>
            </a:r>
          </a:p>
          <a:p>
            <a:pPr marL="171450" lvl="0" indent="-171450">
              <a:buFont typeface="Arial" charset="0"/>
              <a:buChar char="•"/>
            </a:pPr>
            <a:r>
              <a:rPr lang="en-US" sz="1200" kern="1200" dirty="0">
                <a:solidFill>
                  <a:schemeClr val="tx1"/>
                </a:solidFill>
                <a:effectLst/>
                <a:latin typeface="+mn-lt"/>
                <a:ea typeface="+mn-ea"/>
                <a:cs typeface="+mn-cs"/>
              </a:rPr>
              <a:t>increase our overall satisfaction with life</a:t>
            </a:r>
          </a:p>
          <a:p>
            <a:pPr marL="171450" lvl="0" indent="-171450">
              <a:buFont typeface="Arial" charset="0"/>
              <a:buChar char="•"/>
            </a:pPr>
            <a:r>
              <a:rPr lang="en-US" sz="1200" kern="1200" dirty="0">
                <a:solidFill>
                  <a:schemeClr val="tx1"/>
                </a:solidFill>
                <a:effectLst/>
                <a:latin typeface="+mn-lt"/>
                <a:ea typeface="+mn-ea"/>
                <a:cs typeface="+mn-cs"/>
              </a:rPr>
              <a:t>help us live a life of meaning</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11</a:t>
            </a:fld>
            <a:endParaRPr lang="en-US"/>
          </a:p>
        </p:txBody>
      </p:sp>
    </p:spTree>
    <p:extLst>
      <p:ext uri="{BB962C8B-B14F-4D97-AF65-F5344CB8AC3E}">
        <p14:creationId xmlns:p14="http://schemas.microsoft.com/office/powerpoint/2010/main" val="2946215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12</a:t>
            </a:fld>
            <a:endParaRPr lang="en-US"/>
          </a:p>
        </p:txBody>
      </p:sp>
    </p:spTree>
    <p:extLst>
      <p:ext uri="{BB962C8B-B14F-4D97-AF65-F5344CB8AC3E}">
        <p14:creationId xmlns:p14="http://schemas.microsoft.com/office/powerpoint/2010/main" val="3488601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13</a:t>
            </a:fld>
            <a:endParaRPr lang="en-US"/>
          </a:p>
        </p:txBody>
      </p:sp>
    </p:spTree>
    <p:extLst>
      <p:ext uri="{BB962C8B-B14F-4D97-AF65-F5344CB8AC3E}">
        <p14:creationId xmlns:p14="http://schemas.microsoft.com/office/powerpoint/2010/main" val="624870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14</a:t>
            </a:fld>
            <a:endParaRPr lang="en-US"/>
          </a:p>
        </p:txBody>
      </p:sp>
    </p:spTree>
    <p:extLst>
      <p:ext uri="{BB962C8B-B14F-4D97-AF65-F5344CB8AC3E}">
        <p14:creationId xmlns:p14="http://schemas.microsoft.com/office/powerpoint/2010/main" val="43093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15</a:t>
            </a:fld>
            <a:endParaRPr lang="en-US"/>
          </a:p>
        </p:txBody>
      </p:sp>
    </p:spTree>
    <p:extLst>
      <p:ext uri="{BB962C8B-B14F-4D97-AF65-F5344CB8AC3E}">
        <p14:creationId xmlns:p14="http://schemas.microsoft.com/office/powerpoint/2010/main" val="586523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Tips:</a:t>
            </a:r>
          </a:p>
          <a:p>
            <a:pPr marL="0" indent="0">
              <a:buNone/>
            </a:pPr>
            <a:r>
              <a:rPr lang="en-US" sz="1200" dirty="0"/>
              <a:t>As you can see,</a:t>
            </a:r>
            <a:r>
              <a:rPr lang="en-US" sz="1200" baseline="0" dirty="0"/>
              <a:t> as we open up to being more vulnerable we become more human. It’s difficult yes, but it’s the only wat to be real – to be ourselves. </a:t>
            </a:r>
            <a:endParaRPr lang="en-US" sz="1200" dirty="0"/>
          </a:p>
          <a:p>
            <a:pPr marL="0" indent="0">
              <a:buNone/>
            </a:pPr>
            <a:endParaRPr lang="en-US" sz="1200" dirty="0"/>
          </a:p>
          <a:p>
            <a:pPr marL="0" indent="0">
              <a:buNone/>
            </a:pPr>
            <a:r>
              <a:rPr lang="en-US" sz="1200" dirty="0"/>
              <a:t>Use your Signature Strengths daily</a:t>
            </a:r>
          </a:p>
        </p:txBody>
      </p:sp>
      <p:sp>
        <p:nvSpPr>
          <p:cNvPr id="4" name="Slide Number Placeholder 3"/>
          <p:cNvSpPr>
            <a:spLocks noGrp="1"/>
          </p:cNvSpPr>
          <p:nvPr>
            <p:ph type="sldNum" sz="quarter" idx="10"/>
          </p:nvPr>
        </p:nvSpPr>
        <p:spPr/>
        <p:txBody>
          <a:bodyPr/>
          <a:lstStyle/>
          <a:p>
            <a:fld id="{3EF385A3-A5FA-1D47-B85B-EEAF97135481}" type="slidenum">
              <a:rPr lang="en-US" smtClean="0"/>
              <a:t>16</a:t>
            </a:fld>
            <a:endParaRPr lang="en-US"/>
          </a:p>
        </p:txBody>
      </p:sp>
    </p:spTree>
    <p:extLst>
      <p:ext uri="{BB962C8B-B14F-4D97-AF65-F5344CB8AC3E}">
        <p14:creationId xmlns:p14="http://schemas.microsoft.com/office/powerpoint/2010/main" val="1118329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385A3-A5FA-1D47-B85B-EEAF97135481}" type="slidenum">
              <a:rPr lang="en-US" smtClean="0"/>
              <a:t>17</a:t>
            </a:fld>
            <a:endParaRPr lang="en-US"/>
          </a:p>
        </p:txBody>
      </p:sp>
    </p:spTree>
    <p:extLst>
      <p:ext uri="{BB962C8B-B14F-4D97-AF65-F5344CB8AC3E}">
        <p14:creationId xmlns:p14="http://schemas.microsoft.com/office/powerpoint/2010/main" val="1673808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18</a:t>
            </a:fld>
            <a:endParaRPr lang="en-US"/>
          </a:p>
        </p:txBody>
      </p:sp>
    </p:spTree>
    <p:extLst>
      <p:ext uri="{BB962C8B-B14F-4D97-AF65-F5344CB8AC3E}">
        <p14:creationId xmlns:p14="http://schemas.microsoft.com/office/powerpoint/2010/main" val="25132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How are we doing now?</a:t>
            </a:r>
          </a:p>
          <a:p>
            <a:r>
              <a:rPr lang="en-CA" sz="1200" kern="1200" dirty="0">
                <a:solidFill>
                  <a:schemeClr val="tx1"/>
                </a:solidFill>
                <a:effectLst/>
                <a:latin typeface="+mn-lt"/>
                <a:ea typeface="+mn-ea"/>
                <a:cs typeface="+mn-cs"/>
              </a:rPr>
              <a:t>Hopefully</a:t>
            </a:r>
            <a:r>
              <a:rPr lang="en-CA" sz="1200" kern="1200" baseline="0" dirty="0">
                <a:solidFill>
                  <a:schemeClr val="tx1"/>
                </a:solidFill>
                <a:effectLst/>
                <a:latin typeface="+mn-lt"/>
                <a:ea typeface="+mn-ea"/>
                <a:cs typeface="+mn-cs"/>
              </a:rPr>
              <a:t> we know each other just a little bit more than we did when we walked into the room. </a:t>
            </a:r>
          </a:p>
          <a:p>
            <a:endParaRPr lang="en-CA" sz="1200" kern="1200" baseline="0" dirty="0">
              <a:solidFill>
                <a:schemeClr val="tx1"/>
              </a:solidFill>
              <a:effectLst/>
              <a:latin typeface="+mn-lt"/>
              <a:ea typeface="+mn-ea"/>
              <a:cs typeface="+mn-cs"/>
            </a:endParaRPr>
          </a:p>
          <a:p>
            <a:r>
              <a:rPr lang="en-CA" sz="1200" kern="1200" baseline="0" dirty="0">
                <a:solidFill>
                  <a:schemeClr val="tx1"/>
                </a:solidFill>
                <a:effectLst/>
                <a:latin typeface="+mn-lt"/>
                <a:ea typeface="+mn-ea"/>
                <a:cs typeface="+mn-cs"/>
              </a:rPr>
              <a:t>And hopefully with this new tool we can avoid putting people to sleep during vanilla, predictable introductions. </a:t>
            </a:r>
          </a:p>
          <a:p>
            <a:endParaRPr lang="en-CA" sz="1200" kern="1200" baseline="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This process can be used anywhere you have a group or team come together. It is especially useful in corporate settings with work teams or project teams.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Helps us </a:t>
            </a:r>
            <a:r>
              <a:rPr lang="en-CA" sz="1200" b="1" kern="1200" dirty="0">
                <a:solidFill>
                  <a:schemeClr val="tx1"/>
                </a:solidFill>
                <a:effectLst/>
                <a:latin typeface="+mn-lt"/>
                <a:ea typeface="+mn-ea"/>
                <a:cs typeface="+mn-cs"/>
              </a:rPr>
              <a:t>understand each other by </a:t>
            </a:r>
            <a:r>
              <a:rPr lang="en-CA" sz="1200" kern="1200" dirty="0">
                <a:solidFill>
                  <a:schemeClr val="tx1"/>
                </a:solidFill>
                <a:effectLst/>
                <a:latin typeface="+mn-lt"/>
                <a:ea typeface="+mn-ea"/>
                <a:cs typeface="+mn-cs"/>
              </a:rPr>
              <a:t>building honesty and openness. </a:t>
            </a:r>
            <a:r>
              <a:rPr lang="en-CA" sz="1200" kern="1200" baseline="0" dirty="0">
                <a:solidFill>
                  <a:schemeClr val="tx1"/>
                </a:solidFill>
                <a:effectLst/>
                <a:latin typeface="+mn-lt"/>
                <a:ea typeface="+mn-ea"/>
                <a:cs typeface="+mn-cs"/>
              </a:rPr>
              <a:t> </a:t>
            </a:r>
          </a:p>
          <a:p>
            <a:endParaRPr lang="en-CA" sz="1200" kern="1200" baseline="0" dirty="0">
              <a:solidFill>
                <a:schemeClr val="tx1"/>
              </a:solidFill>
              <a:effectLst/>
              <a:latin typeface="+mn-lt"/>
              <a:ea typeface="+mn-ea"/>
              <a:cs typeface="+mn-cs"/>
            </a:endParaRPr>
          </a:p>
          <a:p>
            <a:r>
              <a:rPr lang="en-CA" sz="1200" kern="1200" baseline="0" dirty="0">
                <a:solidFill>
                  <a:schemeClr val="tx1"/>
                </a:solidFill>
                <a:effectLst/>
                <a:latin typeface="+mn-lt"/>
                <a:ea typeface="+mn-ea"/>
                <a:cs typeface="+mn-cs"/>
              </a:rPr>
              <a:t>And to feel heard and seen in a world where that is </a:t>
            </a:r>
            <a:r>
              <a:rPr lang="en-CA" sz="1200" kern="1200" baseline="0" dirty="0" err="1">
                <a:solidFill>
                  <a:schemeClr val="tx1"/>
                </a:solidFill>
                <a:effectLst/>
                <a:latin typeface="+mn-lt"/>
                <a:ea typeface="+mn-ea"/>
                <a:cs typeface="+mn-cs"/>
              </a:rPr>
              <a:t>djsfkljdslfj</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385A3-A5FA-1D47-B85B-EEAF97135481}" type="slidenum">
              <a:rPr lang="en-US" smtClean="0"/>
              <a:t>19</a:t>
            </a:fld>
            <a:endParaRPr lang="en-US"/>
          </a:p>
        </p:txBody>
      </p:sp>
    </p:spTree>
    <p:extLst>
      <p:ext uri="{BB962C8B-B14F-4D97-AF65-F5344CB8AC3E}">
        <p14:creationId xmlns:p14="http://schemas.microsoft.com/office/powerpoint/2010/main" val="1446541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385A3-A5FA-1D47-B85B-EEAF97135481}" type="slidenum">
              <a:rPr lang="en-US" smtClean="0"/>
              <a:t>20</a:t>
            </a:fld>
            <a:endParaRPr lang="en-US"/>
          </a:p>
        </p:txBody>
      </p:sp>
    </p:spTree>
    <p:extLst>
      <p:ext uri="{BB962C8B-B14F-4D97-AF65-F5344CB8AC3E}">
        <p14:creationId xmlns:p14="http://schemas.microsoft.com/office/powerpoint/2010/main" val="979992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FC02A3-F22C-9147-90CE-041271F57288}" type="datetimeFigureOut">
              <a:rPr lang="en-US" smtClean="0"/>
              <a:t>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FC02A3-F22C-9147-90CE-041271F57288}" type="datetimeFigureOut">
              <a:rPr lang="en-US" smtClean="0"/>
              <a:t>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FC02A3-F22C-9147-90CE-041271F57288}" type="datetimeFigureOut">
              <a:rPr lang="en-US" smtClean="0"/>
              <a:t>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FC02A3-F22C-9147-90CE-041271F57288}" type="datetimeFigureOut">
              <a:rPr lang="en-US" smtClean="0"/>
              <a:t>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C02A3-F22C-9147-90CE-041271F57288}" type="datetimeFigureOut">
              <a:rPr lang="en-US" smtClean="0"/>
              <a:t>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0B556-10DB-6748-9B9C-88EED2E07A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DFC02A3-F22C-9147-90CE-041271F57288}" type="datetimeFigureOut">
              <a:rPr lang="en-US" smtClean="0"/>
              <a:t>10/20/20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CE0B556-10DB-6748-9B9C-88EED2E07A7D}" type="slidenum">
              <a:rPr lang="en-US" smtClean="0"/>
              <a:t>‹#›</a:t>
            </a:fld>
            <a:endParaRPr lang="en-US"/>
          </a:p>
        </p:txBody>
      </p:sp>
    </p:spTree>
    <p:extLst>
      <p:ext uri="{BB962C8B-B14F-4D97-AF65-F5344CB8AC3E}">
        <p14:creationId xmlns:p14="http://schemas.microsoft.com/office/powerpoint/2010/main" val="80327470"/>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SusanKuz@gmail.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486" y="4654333"/>
            <a:ext cx="11612880" cy="1243548"/>
          </a:xfrm>
        </p:spPr>
        <p:txBody>
          <a:bodyPr/>
          <a:lstStyle/>
          <a:p>
            <a:pPr algn="ctr"/>
            <a:endParaRPr lang="en-US" sz="5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1308" y="719811"/>
            <a:ext cx="6295235" cy="3934522"/>
          </a:xfrm>
          <a:prstGeom prst="rect">
            <a:avLst/>
          </a:prstGeom>
        </p:spPr>
      </p:pic>
    </p:spTree>
    <p:extLst>
      <p:ext uri="{BB962C8B-B14F-4D97-AF65-F5344CB8AC3E}">
        <p14:creationId xmlns:p14="http://schemas.microsoft.com/office/powerpoint/2010/main" val="492137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241089" cy="1400530"/>
          </a:xfrm>
        </p:spPr>
        <p:txBody>
          <a:bodyPr/>
          <a:lstStyle/>
          <a:p>
            <a:r>
              <a:rPr lang="en-US" sz="4400" dirty="0">
                <a:solidFill>
                  <a:schemeClr val="tx1"/>
                </a:solidFill>
              </a:rPr>
              <a:t>Using Character Strengths </a:t>
            </a:r>
            <a:br>
              <a:rPr lang="en-US" sz="4400" dirty="0">
                <a:solidFill>
                  <a:schemeClr val="tx1"/>
                </a:solidFill>
              </a:rPr>
            </a:br>
            <a:r>
              <a:rPr lang="en-US" sz="4400" dirty="0">
                <a:solidFill>
                  <a:schemeClr val="tx1"/>
                </a:solidFill>
              </a:rPr>
              <a:t>to Boost Job Satisfaction</a:t>
            </a:r>
            <a:br>
              <a:rPr lang="en-US" sz="4400" dirty="0">
                <a:solidFill>
                  <a:schemeClr val="tx1"/>
                </a:solidFill>
              </a:rPr>
            </a:br>
            <a:endParaRPr lang="en-US" dirty="0">
              <a:solidFill>
                <a:schemeClr val="tx1"/>
              </a:solidFill>
            </a:endParaRPr>
          </a:p>
        </p:txBody>
      </p:sp>
      <p:sp>
        <p:nvSpPr>
          <p:cNvPr id="7" name="Content Placeholder 2"/>
          <p:cNvSpPr>
            <a:spLocks noGrp="1"/>
          </p:cNvSpPr>
          <p:nvPr>
            <p:ph idx="1"/>
          </p:nvPr>
        </p:nvSpPr>
        <p:spPr>
          <a:xfrm>
            <a:off x="646110" y="2231525"/>
            <a:ext cx="8581017" cy="3836766"/>
          </a:xfrm>
        </p:spPr>
        <p:txBody>
          <a:bodyPr>
            <a:normAutofit fontScale="92500"/>
          </a:bodyPr>
          <a:lstStyle/>
          <a:p>
            <a:pPr marL="0" indent="0">
              <a:buNone/>
            </a:pPr>
            <a:r>
              <a:rPr lang="en-US" sz="2800" dirty="0"/>
              <a:t>Agenda</a:t>
            </a:r>
          </a:p>
          <a:p>
            <a:pPr marL="514350" indent="-514350">
              <a:buFont typeface="+mj-lt"/>
              <a:buAutoNum type="arabicPeriod"/>
            </a:pPr>
            <a:r>
              <a:rPr lang="en-US" sz="2800" dirty="0"/>
              <a:t>Intro and benefits of Character Strengths</a:t>
            </a:r>
          </a:p>
          <a:p>
            <a:pPr marL="514350" indent="-514350">
              <a:buFont typeface="+mj-lt"/>
              <a:buAutoNum type="arabicPeriod"/>
            </a:pPr>
            <a:r>
              <a:rPr lang="en-US" sz="2800" dirty="0"/>
              <a:t>Signature Strengths discovery</a:t>
            </a:r>
          </a:p>
          <a:p>
            <a:pPr marL="514350" indent="-514350">
              <a:buFont typeface="+mj-lt"/>
              <a:buAutoNum type="arabicPeriod"/>
            </a:pPr>
            <a:r>
              <a:rPr lang="en-US" sz="2800" dirty="0"/>
              <a:t>Strengths/Job Alignment</a:t>
            </a:r>
          </a:p>
          <a:p>
            <a:pPr marL="514350" indent="-514350">
              <a:buFont typeface="+mj-lt"/>
              <a:buAutoNum type="arabicPeriod"/>
            </a:pPr>
            <a:r>
              <a:rPr lang="en-US" sz="2800" dirty="0"/>
              <a:t>Wrap-up</a:t>
            </a:r>
          </a:p>
          <a:p>
            <a:pPr marL="514350" indent="-514350">
              <a:buFont typeface="+mj-lt"/>
              <a:buAutoNum type="arabicPeriod"/>
            </a:pPr>
            <a:endParaRPr lang="en-US" sz="2800" dirty="0"/>
          </a:p>
          <a:p>
            <a:r>
              <a:rPr lang="en-US" sz="2800" dirty="0"/>
              <a:t>TEXT 204-801-4389 if you have technical problems</a:t>
            </a:r>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47757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400" dirty="0">
                <a:solidFill>
                  <a:srgbClr val="FFFFFF"/>
                </a:solidFill>
              </a:rPr>
              <a:t>What are Character Strengths?</a:t>
            </a:r>
            <a:endParaRPr lang="en-US" dirty="0"/>
          </a:p>
        </p:txBody>
      </p:sp>
      <p:pic>
        <p:nvPicPr>
          <p:cNvPr id="7" name="Picture 6">
            <a:extLst>
              <a:ext uri="{FF2B5EF4-FFF2-40B4-BE49-F238E27FC236}">
                <a16:creationId xmlns:a16="http://schemas.microsoft.com/office/drawing/2014/main" id="{1794615D-D4C8-0040-98ED-228B2163D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564" y="1448800"/>
            <a:ext cx="6459547" cy="5104617"/>
          </a:xfrm>
          <a:prstGeom prst="rect">
            <a:avLst/>
          </a:prstGeom>
        </p:spPr>
      </p:pic>
      <p:sp>
        <p:nvSpPr>
          <p:cNvPr id="8" name="TextBox 7">
            <a:extLst>
              <a:ext uri="{FF2B5EF4-FFF2-40B4-BE49-F238E27FC236}">
                <a16:creationId xmlns:a16="http://schemas.microsoft.com/office/drawing/2014/main" id="{2B1D16F5-BF9B-984A-959D-D2F1DB8578FD}"/>
              </a:ext>
            </a:extLst>
          </p:cNvPr>
          <p:cNvSpPr txBox="1"/>
          <p:nvPr/>
        </p:nvSpPr>
        <p:spPr>
          <a:xfrm>
            <a:off x="2261436" y="5523478"/>
            <a:ext cx="1454996" cy="369332"/>
          </a:xfrm>
          <a:prstGeom prst="rect">
            <a:avLst/>
          </a:prstGeom>
          <a:noFill/>
        </p:spPr>
        <p:txBody>
          <a:bodyPr wrap="square" rtlCol="0">
            <a:spAutoFit/>
          </a:bodyPr>
          <a:lstStyle/>
          <a:p>
            <a:r>
              <a:rPr lang="en-US" b="1" dirty="0">
                <a:solidFill>
                  <a:schemeClr val="bg1"/>
                </a:solidFill>
              </a:rPr>
              <a:t>Lesser</a:t>
            </a:r>
          </a:p>
        </p:txBody>
      </p:sp>
      <p:sp>
        <p:nvSpPr>
          <p:cNvPr id="10" name="TextBox 9">
            <a:extLst>
              <a:ext uri="{FF2B5EF4-FFF2-40B4-BE49-F238E27FC236}">
                <a16:creationId xmlns:a16="http://schemas.microsoft.com/office/drawing/2014/main" id="{9B1D2D9D-D288-ED4E-AEA1-2CD12086BE2D}"/>
              </a:ext>
            </a:extLst>
          </p:cNvPr>
          <p:cNvSpPr txBox="1"/>
          <p:nvPr/>
        </p:nvSpPr>
        <p:spPr>
          <a:xfrm>
            <a:off x="2261436" y="3847855"/>
            <a:ext cx="3100130" cy="369332"/>
          </a:xfrm>
          <a:prstGeom prst="rect">
            <a:avLst/>
          </a:prstGeom>
          <a:noFill/>
        </p:spPr>
        <p:txBody>
          <a:bodyPr wrap="square" rtlCol="0">
            <a:spAutoFit/>
          </a:bodyPr>
          <a:lstStyle/>
          <a:p>
            <a:r>
              <a:rPr lang="en-US" b="1" dirty="0">
                <a:solidFill>
                  <a:schemeClr val="bg1"/>
                </a:solidFill>
              </a:rPr>
              <a:t>Middle/ Supportive</a:t>
            </a:r>
          </a:p>
        </p:txBody>
      </p:sp>
      <p:sp>
        <p:nvSpPr>
          <p:cNvPr id="11" name="TextBox 10">
            <a:extLst>
              <a:ext uri="{FF2B5EF4-FFF2-40B4-BE49-F238E27FC236}">
                <a16:creationId xmlns:a16="http://schemas.microsoft.com/office/drawing/2014/main" id="{8AC6CEF2-B98B-164B-A3B2-C234632543F4}"/>
              </a:ext>
            </a:extLst>
          </p:cNvPr>
          <p:cNvSpPr txBox="1"/>
          <p:nvPr/>
        </p:nvSpPr>
        <p:spPr>
          <a:xfrm>
            <a:off x="2261436" y="2370752"/>
            <a:ext cx="3341652" cy="369332"/>
          </a:xfrm>
          <a:prstGeom prst="rect">
            <a:avLst/>
          </a:prstGeom>
          <a:noFill/>
        </p:spPr>
        <p:txBody>
          <a:bodyPr wrap="square" rtlCol="0">
            <a:spAutoFit/>
          </a:bodyPr>
          <a:lstStyle/>
          <a:p>
            <a:r>
              <a:rPr lang="en-US" b="1" dirty="0">
                <a:solidFill>
                  <a:schemeClr val="bg1"/>
                </a:solidFill>
              </a:rPr>
              <a:t>Signature Strengths</a:t>
            </a:r>
          </a:p>
        </p:txBody>
      </p:sp>
    </p:spTree>
    <p:extLst>
      <p:ext uri="{BB962C8B-B14F-4D97-AF65-F5344CB8AC3E}">
        <p14:creationId xmlns:p14="http://schemas.microsoft.com/office/powerpoint/2010/main" val="156967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71978C-A63D-B247-A1A2-40D3AB565C5F}"/>
              </a:ext>
            </a:extLst>
          </p:cNvPr>
          <p:cNvPicPr>
            <a:picLocks noChangeAspect="1"/>
          </p:cNvPicPr>
          <p:nvPr/>
        </p:nvPicPr>
        <p:blipFill rotWithShape="1">
          <a:blip r:embed="rId4">
            <a:duotone>
              <a:prstClr val="black"/>
              <a:schemeClr val="accent5">
                <a:tint val="45000"/>
                <a:satMod val="400000"/>
              </a:schemeClr>
            </a:duotone>
            <a:alphaModFix amt="15000"/>
            <a:extLst>
              <a:ext uri="{28A0092B-C50C-407E-A947-70E740481C1C}">
                <a14:useLocalDpi xmlns:a14="http://schemas.microsoft.com/office/drawing/2010/main" val="0"/>
              </a:ext>
            </a:extLst>
          </a:blip>
          <a:srcRect t="10528" b="5203"/>
          <a:stretch/>
        </p:blipFill>
        <p:spPr>
          <a:xfrm>
            <a:off x="20" y="10"/>
            <a:ext cx="12191980" cy="6857990"/>
          </a:xfrm>
          <a:prstGeom prst="rect">
            <a:avLst/>
          </a:prstGeom>
        </p:spPr>
      </p:pic>
      <p:sp>
        <p:nvSpPr>
          <p:cNvPr id="2" name="Title 1"/>
          <p:cNvSpPr>
            <a:spLocks noGrp="1"/>
          </p:cNvSpPr>
          <p:nvPr>
            <p:ph type="title"/>
          </p:nvPr>
        </p:nvSpPr>
        <p:spPr>
          <a:xfrm>
            <a:off x="646111" y="452718"/>
            <a:ext cx="9404723" cy="1400530"/>
          </a:xfrm>
        </p:spPr>
        <p:txBody>
          <a:bodyPr>
            <a:normAutofit/>
          </a:bodyPr>
          <a:lstStyle/>
          <a:p>
            <a:r>
              <a:rPr lang="en-US" dirty="0"/>
              <a:t>Strengths Benefits</a:t>
            </a:r>
          </a:p>
        </p:txBody>
      </p:sp>
      <p:sp>
        <p:nvSpPr>
          <p:cNvPr id="12" name="Rectangle 11">
            <a:extLst>
              <a:ext uri="{FF2B5EF4-FFF2-40B4-BE49-F238E27FC236}">
                <a16:creationId xmlns:a16="http://schemas.microsoft.com/office/drawing/2014/main" id="{C696EBFA-4394-4B46-9875-039A1F1D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Content Placeholder 2"/>
          <p:cNvSpPr>
            <a:spLocks noGrp="1"/>
          </p:cNvSpPr>
          <p:nvPr>
            <p:ph idx="1"/>
          </p:nvPr>
        </p:nvSpPr>
        <p:spPr>
          <a:xfrm>
            <a:off x="646111" y="1406236"/>
            <a:ext cx="8180215" cy="5105399"/>
          </a:xfrm>
        </p:spPr>
        <p:txBody>
          <a:bodyPr anchor="ctr">
            <a:normAutofit/>
          </a:bodyPr>
          <a:lstStyle/>
          <a:p>
            <a:r>
              <a:rPr lang="en-US" sz="2800" dirty="0"/>
              <a:t>Boost happiness, guard against depression</a:t>
            </a:r>
          </a:p>
          <a:p>
            <a:r>
              <a:rPr lang="en-US" sz="2800" dirty="0"/>
              <a:t>Help reduce stress, manage problems</a:t>
            </a:r>
          </a:p>
          <a:p>
            <a:r>
              <a:rPr lang="en-US" sz="2800" dirty="0"/>
              <a:t>Help accomplish goals, achievements</a:t>
            </a:r>
          </a:p>
          <a:p>
            <a:r>
              <a:rPr lang="en-US" sz="2800" dirty="0"/>
              <a:t>Improve relationships</a:t>
            </a:r>
          </a:p>
          <a:p>
            <a:r>
              <a:rPr lang="en-US" sz="2800" dirty="0"/>
              <a:t>Improve health</a:t>
            </a:r>
          </a:p>
          <a:p>
            <a:r>
              <a:rPr lang="en-US" sz="2800" dirty="0"/>
              <a:t>Increase engagement at work</a:t>
            </a:r>
          </a:p>
          <a:p>
            <a:r>
              <a:rPr lang="en-US" sz="2800" dirty="0"/>
              <a:t>Increase overall life satisfaction</a:t>
            </a:r>
          </a:p>
          <a:p>
            <a:r>
              <a:rPr lang="en-US" sz="2800" dirty="0"/>
              <a:t>Help live a life of meaning</a:t>
            </a:r>
          </a:p>
          <a:p>
            <a:pPr marL="0" indent="0">
              <a:buNone/>
            </a:pPr>
            <a:endParaRPr lang="en-US" dirty="0"/>
          </a:p>
        </p:txBody>
      </p:sp>
    </p:spTree>
    <p:extLst>
      <p:ext uri="{BB962C8B-B14F-4D97-AF65-F5344CB8AC3E}">
        <p14:creationId xmlns:p14="http://schemas.microsoft.com/office/powerpoint/2010/main" val="90808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5"/>
          <p:cNvSpPr>
            <a:spLocks noGrp="1"/>
          </p:cNvSpPr>
          <p:nvPr>
            <p:ph type="title"/>
          </p:nvPr>
        </p:nvSpPr>
        <p:spPr>
          <a:xfrm>
            <a:off x="437285" y="404114"/>
            <a:ext cx="9404723" cy="1400530"/>
          </a:xfrm>
        </p:spPr>
        <p:txBody>
          <a:bodyPr/>
          <a:lstStyle/>
          <a:p>
            <a:r>
              <a:rPr lang="en-US" sz="4400" dirty="0">
                <a:solidFill>
                  <a:srgbClr val="FFFFFF"/>
                </a:solidFill>
              </a:rPr>
              <a:t>Signature Strengths</a:t>
            </a:r>
            <a:endParaRPr lang="en-US" dirty="0"/>
          </a:p>
        </p:txBody>
      </p:sp>
      <p:sp>
        <p:nvSpPr>
          <p:cNvPr id="8" name="Content Placeholder 2">
            <a:extLst>
              <a:ext uri="{FF2B5EF4-FFF2-40B4-BE49-F238E27FC236}">
                <a16:creationId xmlns:a16="http://schemas.microsoft.com/office/drawing/2014/main" id="{395BDA23-4DBA-0642-BC8D-AA88647BDBAD}"/>
              </a:ext>
            </a:extLst>
          </p:cNvPr>
          <p:cNvSpPr>
            <a:spLocks noGrp="1"/>
          </p:cNvSpPr>
          <p:nvPr>
            <p:ph idx="1"/>
          </p:nvPr>
        </p:nvSpPr>
        <p:spPr>
          <a:xfrm>
            <a:off x="7992426" y="2200109"/>
            <a:ext cx="3699163" cy="3858311"/>
          </a:xfrm>
        </p:spPr>
        <p:txBody>
          <a:bodyPr>
            <a:normAutofit/>
          </a:bodyPr>
          <a:lstStyle/>
          <a:p>
            <a:pPr marL="457200" lvl="1" indent="0">
              <a:buNone/>
            </a:pPr>
            <a:r>
              <a:rPr lang="en-US" sz="3200" dirty="0">
                <a:solidFill>
                  <a:srgbClr val="FFC000"/>
                </a:solidFill>
              </a:rPr>
              <a:t>Essential</a:t>
            </a:r>
          </a:p>
          <a:p>
            <a:pPr marL="457200" lvl="1" indent="0">
              <a:buNone/>
            </a:pPr>
            <a:r>
              <a:rPr lang="en-US" sz="3200" dirty="0">
                <a:solidFill>
                  <a:srgbClr val="FFC000"/>
                </a:solidFill>
              </a:rPr>
              <a:t>   </a:t>
            </a:r>
          </a:p>
          <a:p>
            <a:pPr marL="457200" lvl="1" indent="0">
              <a:buNone/>
            </a:pPr>
            <a:r>
              <a:rPr lang="en-US" sz="3200" dirty="0">
                <a:solidFill>
                  <a:srgbClr val="FFC000"/>
                </a:solidFill>
              </a:rPr>
              <a:t>Effortless  	</a:t>
            </a:r>
          </a:p>
          <a:p>
            <a:pPr marL="457200" lvl="1" indent="0">
              <a:buNone/>
            </a:pPr>
            <a:endParaRPr lang="en-US" sz="3200" dirty="0">
              <a:solidFill>
                <a:srgbClr val="FFC000"/>
              </a:solidFill>
            </a:endParaRPr>
          </a:p>
          <a:p>
            <a:pPr marL="457200" lvl="1" indent="0">
              <a:buNone/>
            </a:pPr>
            <a:r>
              <a:rPr lang="en-US" sz="3200" dirty="0">
                <a:solidFill>
                  <a:srgbClr val="FFC000"/>
                </a:solidFill>
              </a:rPr>
              <a:t>Energizing</a:t>
            </a:r>
          </a:p>
          <a:p>
            <a:pPr lvl="1"/>
            <a:endParaRPr lang="en-US" dirty="0"/>
          </a:p>
          <a:p>
            <a:endParaRPr lang="en-US" dirty="0"/>
          </a:p>
        </p:txBody>
      </p:sp>
      <p:pic>
        <p:nvPicPr>
          <p:cNvPr id="10" name="Content Placeholder 3">
            <a:extLst>
              <a:ext uri="{FF2B5EF4-FFF2-40B4-BE49-F238E27FC236}">
                <a16:creationId xmlns:a16="http://schemas.microsoft.com/office/drawing/2014/main" id="{036DE944-AB9A-1044-B46B-1C4395E031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711" y="1646359"/>
            <a:ext cx="7476715" cy="4807527"/>
          </a:xfrm>
          <a:prstGeom prst="rect">
            <a:avLst/>
          </a:prstGeom>
        </p:spPr>
      </p:pic>
    </p:spTree>
    <p:extLst>
      <p:ext uri="{BB962C8B-B14F-4D97-AF65-F5344CB8AC3E}">
        <p14:creationId xmlns:p14="http://schemas.microsoft.com/office/powerpoint/2010/main" val="134428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Signature Strengths Test</a:t>
            </a:r>
          </a:p>
        </p:txBody>
      </p:sp>
      <p:sp>
        <p:nvSpPr>
          <p:cNvPr id="3" name="Content Placeholder 2"/>
          <p:cNvSpPr>
            <a:spLocks noGrp="1"/>
          </p:cNvSpPr>
          <p:nvPr>
            <p:ph idx="1"/>
          </p:nvPr>
        </p:nvSpPr>
        <p:spPr>
          <a:xfrm>
            <a:off x="646110" y="1620981"/>
            <a:ext cx="9404723" cy="4544291"/>
          </a:xfrm>
        </p:spPr>
        <p:txBody>
          <a:bodyPr>
            <a:normAutofit fontScale="70000" lnSpcReduction="20000"/>
          </a:bodyPr>
          <a:lstStyle/>
          <a:p>
            <a:pPr marL="0" indent="0">
              <a:buNone/>
            </a:pPr>
            <a:r>
              <a:rPr lang="en-US" sz="5100" b="1" dirty="0">
                <a:solidFill>
                  <a:srgbClr val="FFC000"/>
                </a:solidFill>
              </a:rPr>
              <a:t>Effortless		Energizing		Essential</a:t>
            </a:r>
          </a:p>
          <a:p>
            <a:pPr marL="0" indent="0">
              <a:buNone/>
            </a:pPr>
            <a:endParaRPr lang="en-US" sz="3800" dirty="0">
              <a:solidFill>
                <a:srgbClr val="FFC000"/>
              </a:solidFill>
            </a:endParaRPr>
          </a:p>
          <a:p>
            <a:pPr marL="0" indent="0">
              <a:buNone/>
            </a:pPr>
            <a:r>
              <a:rPr lang="en-US" sz="3800" dirty="0">
                <a:solidFill>
                  <a:srgbClr val="FFC000"/>
                </a:solidFill>
              </a:rPr>
              <a:t>Review your top strengths</a:t>
            </a:r>
          </a:p>
          <a:p>
            <a:pPr lvl="1"/>
            <a:r>
              <a:rPr lang="en-US" sz="3800" dirty="0"/>
              <a:t>Is this strength essential to who I am?</a:t>
            </a:r>
          </a:p>
          <a:p>
            <a:pPr lvl="1"/>
            <a:r>
              <a:rPr lang="en-US" sz="3800" dirty="0"/>
              <a:t>Does it define me as a person?</a:t>
            </a:r>
          </a:p>
          <a:p>
            <a:pPr marL="0" indent="0">
              <a:buNone/>
            </a:pPr>
            <a:r>
              <a:rPr lang="en-US" sz="3800" dirty="0"/>
              <a:t>	OR conversely</a:t>
            </a:r>
          </a:p>
          <a:p>
            <a:pPr lvl="1"/>
            <a:r>
              <a:rPr lang="en-US" sz="3800" dirty="0"/>
              <a:t>Can you imagine how your life would be if you could not express your strengths of __________ .</a:t>
            </a:r>
          </a:p>
          <a:p>
            <a:pPr marL="0" indent="0">
              <a:buNone/>
            </a:pPr>
            <a:endParaRPr lang="en-US" sz="3800" dirty="0">
              <a:solidFill>
                <a:srgbClr val="FFC000"/>
              </a:solidFill>
            </a:endParaRPr>
          </a:p>
          <a:p>
            <a:pPr marL="0" indent="0">
              <a:buNone/>
            </a:pPr>
            <a:r>
              <a:rPr lang="en-US" sz="3800" dirty="0"/>
              <a:t>Type your 3 Signature Strengths in the chat when done.</a:t>
            </a:r>
          </a:p>
          <a:p>
            <a:pPr marL="457200" indent="-457200">
              <a:buFont typeface="+mj-lt"/>
              <a:buAutoNum type="arabicPeriod"/>
            </a:pPr>
            <a:endParaRPr lang="en-US" dirty="0"/>
          </a:p>
          <a:p>
            <a:endParaRPr lang="en-US" dirty="0"/>
          </a:p>
        </p:txBody>
      </p:sp>
      <p:sp>
        <p:nvSpPr>
          <p:cNvPr id="4" name="Content Placeholder 2"/>
          <p:cNvSpPr txBox="1">
            <a:spLocks/>
          </p:cNvSpPr>
          <p:nvPr/>
        </p:nvSpPr>
        <p:spPr>
          <a:xfrm>
            <a:off x="110776" y="5237018"/>
            <a:ext cx="7261775" cy="29094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457200" lvl="1" indent="0">
              <a:buFont typeface="Wingdings 3" charset="2"/>
              <a:buNone/>
            </a:pPr>
            <a:endParaRPr lang="en-US" dirty="0"/>
          </a:p>
          <a:p>
            <a:pPr marL="457200" indent="-457200">
              <a:buFont typeface="+mj-lt"/>
              <a:buAutoNum type="arabicPeriod"/>
            </a:pPr>
            <a:endParaRPr lang="en-US" dirty="0"/>
          </a:p>
          <a:p>
            <a:endParaRPr lang="en-US" dirty="0"/>
          </a:p>
        </p:txBody>
      </p:sp>
    </p:spTree>
    <p:extLst>
      <p:ext uri="{BB962C8B-B14F-4D97-AF65-F5344CB8AC3E}">
        <p14:creationId xmlns:p14="http://schemas.microsoft.com/office/powerpoint/2010/main" val="397783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EDB5E8-D84E-0442-84A2-27760C1C9E92}"/>
              </a:ext>
            </a:extLst>
          </p:cNvPr>
          <p:cNvPicPr>
            <a:picLocks noChangeAspect="1"/>
          </p:cNvPicPr>
          <p:nvPr/>
        </p:nvPicPr>
        <p:blipFill rotWithShape="1">
          <a:blip r:embed="rId4">
            <a:duotone>
              <a:prstClr val="black"/>
              <a:schemeClr val="accent5">
                <a:tint val="45000"/>
                <a:satMod val="400000"/>
              </a:schemeClr>
            </a:duotone>
            <a:alphaModFix amt="15000"/>
            <a:extLst>
              <a:ext uri="{28A0092B-C50C-407E-A947-70E740481C1C}">
                <a14:useLocalDpi xmlns:a14="http://schemas.microsoft.com/office/drawing/2010/main" val="0"/>
              </a:ext>
            </a:extLst>
          </a:blip>
          <a:srcRect b="15094"/>
          <a:stretch/>
        </p:blipFill>
        <p:spPr>
          <a:xfrm>
            <a:off x="20" y="277081"/>
            <a:ext cx="12191980" cy="6857990"/>
          </a:xfrm>
          <a:prstGeom prst="rect">
            <a:avLst/>
          </a:prstGeom>
        </p:spPr>
      </p:pic>
      <p:sp>
        <p:nvSpPr>
          <p:cNvPr id="6" name="Title 5"/>
          <p:cNvSpPr>
            <a:spLocks noGrp="1"/>
          </p:cNvSpPr>
          <p:nvPr>
            <p:ph type="title"/>
          </p:nvPr>
        </p:nvSpPr>
        <p:spPr>
          <a:xfrm>
            <a:off x="646111" y="452718"/>
            <a:ext cx="9404723" cy="1400530"/>
          </a:xfrm>
        </p:spPr>
        <p:txBody>
          <a:bodyPr>
            <a:normAutofit/>
          </a:bodyPr>
          <a:lstStyle/>
          <a:p>
            <a:r>
              <a:rPr lang="en-US"/>
              <a:t>Workplace Strengths Benefits</a:t>
            </a:r>
            <a:endParaRPr lang="en-US" dirty="0"/>
          </a:p>
        </p:txBody>
      </p:sp>
      <p:sp>
        <p:nvSpPr>
          <p:cNvPr id="14" name="Rectangle 13">
            <a:extLst>
              <a:ext uri="{FF2B5EF4-FFF2-40B4-BE49-F238E27FC236}">
                <a16:creationId xmlns:a16="http://schemas.microsoft.com/office/drawing/2014/main" id="{C696EBFA-4394-4B46-9875-039A1F1D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 name="Content Placeholder 2"/>
          <p:cNvSpPr>
            <a:spLocks noGrp="1"/>
          </p:cNvSpPr>
          <p:nvPr>
            <p:ph idx="1"/>
          </p:nvPr>
        </p:nvSpPr>
        <p:spPr>
          <a:xfrm>
            <a:off x="646111" y="1378527"/>
            <a:ext cx="10477501" cy="5714990"/>
          </a:xfrm>
        </p:spPr>
        <p:txBody>
          <a:bodyPr numCol="1" anchor="ctr">
            <a:normAutofit/>
          </a:bodyPr>
          <a:lstStyle/>
          <a:p>
            <a:pPr>
              <a:lnSpc>
                <a:spcPct val="90000"/>
              </a:lnSpc>
            </a:pPr>
            <a:r>
              <a:rPr lang="en-US" sz="2400" dirty="0"/>
              <a:t>Productivity</a:t>
            </a:r>
          </a:p>
          <a:p>
            <a:pPr>
              <a:lnSpc>
                <a:spcPct val="90000"/>
              </a:lnSpc>
            </a:pPr>
            <a:r>
              <a:rPr lang="en-US" sz="2400" dirty="0"/>
              <a:t>Resilience</a:t>
            </a:r>
          </a:p>
          <a:p>
            <a:pPr>
              <a:lnSpc>
                <a:spcPct val="90000"/>
              </a:lnSpc>
            </a:pPr>
            <a:r>
              <a:rPr lang="en-US" sz="2400" dirty="0"/>
              <a:t>General well-being</a:t>
            </a:r>
          </a:p>
          <a:p>
            <a:pPr>
              <a:lnSpc>
                <a:spcPct val="90000"/>
              </a:lnSpc>
            </a:pPr>
            <a:r>
              <a:rPr lang="en-US" sz="2400" dirty="0"/>
              <a:t>Work satisfaction</a:t>
            </a:r>
          </a:p>
          <a:p>
            <a:pPr>
              <a:lnSpc>
                <a:spcPct val="90000"/>
              </a:lnSpc>
            </a:pPr>
            <a:r>
              <a:rPr lang="en-US" sz="2400" dirty="0"/>
              <a:t>Positive emotions</a:t>
            </a:r>
          </a:p>
          <a:p>
            <a:pPr>
              <a:lnSpc>
                <a:spcPct val="90000"/>
              </a:lnSpc>
            </a:pPr>
            <a:r>
              <a:rPr lang="en-US" sz="2400" dirty="0"/>
              <a:t>Engagement</a:t>
            </a:r>
          </a:p>
          <a:p>
            <a:pPr>
              <a:lnSpc>
                <a:spcPct val="90000"/>
              </a:lnSpc>
            </a:pPr>
            <a:r>
              <a:rPr lang="en-US" sz="2400" dirty="0"/>
              <a:t>Work-as-calling</a:t>
            </a:r>
          </a:p>
          <a:p>
            <a:pPr>
              <a:lnSpc>
                <a:spcPct val="90000"/>
              </a:lnSpc>
            </a:pPr>
            <a:r>
              <a:rPr lang="en-US" sz="2400" dirty="0"/>
              <a:t>Meaning</a:t>
            </a:r>
          </a:p>
          <a:p>
            <a:pPr>
              <a:lnSpc>
                <a:spcPct val="90000"/>
              </a:lnSpc>
            </a:pPr>
            <a:r>
              <a:rPr lang="en-US" sz="2400" dirty="0"/>
              <a:t>Vitality</a:t>
            </a:r>
          </a:p>
          <a:p>
            <a:pPr>
              <a:lnSpc>
                <a:spcPct val="90000"/>
              </a:lnSpc>
            </a:pPr>
            <a:r>
              <a:rPr lang="en-US" sz="2400" dirty="0"/>
              <a:t>Stress (negative and positive)</a:t>
            </a:r>
          </a:p>
          <a:p>
            <a:pPr>
              <a:lnSpc>
                <a:spcPct val="90000"/>
              </a:lnSpc>
            </a:pPr>
            <a:r>
              <a:rPr lang="en-US" sz="2400" dirty="0"/>
              <a:t>Counterproductive work behaviors</a:t>
            </a:r>
          </a:p>
          <a:p>
            <a:pPr>
              <a:lnSpc>
                <a:spcPct val="90000"/>
              </a:lnSpc>
            </a:pPr>
            <a:endParaRPr lang="en-US" sz="1700" dirty="0"/>
          </a:p>
          <a:p>
            <a:pPr>
              <a:lnSpc>
                <a:spcPct val="90000"/>
              </a:lnSpc>
            </a:pPr>
            <a:endParaRPr lang="en-US" sz="1700" dirty="0"/>
          </a:p>
        </p:txBody>
      </p:sp>
    </p:spTree>
    <p:extLst>
      <p:ext uri="{BB962C8B-B14F-4D97-AF65-F5344CB8AC3E}">
        <p14:creationId xmlns:p14="http://schemas.microsoft.com/office/powerpoint/2010/main" val="103212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Strengths &amp; Job Alignment</a:t>
            </a:r>
          </a:p>
        </p:txBody>
      </p:sp>
      <p:sp>
        <p:nvSpPr>
          <p:cNvPr id="3" name="Content Placeholder 2"/>
          <p:cNvSpPr>
            <a:spLocks noGrp="1"/>
          </p:cNvSpPr>
          <p:nvPr>
            <p:ph idx="1"/>
          </p:nvPr>
        </p:nvSpPr>
        <p:spPr>
          <a:xfrm>
            <a:off x="646111" y="1599996"/>
            <a:ext cx="9204472" cy="4911639"/>
          </a:xfrm>
        </p:spPr>
        <p:txBody>
          <a:bodyPr>
            <a:normAutofit/>
          </a:bodyPr>
          <a:lstStyle/>
          <a:p>
            <a:pPr marL="0" indent="0">
              <a:buNone/>
            </a:pPr>
            <a:r>
              <a:rPr lang="en-US" dirty="0">
                <a:solidFill>
                  <a:srgbClr val="FFC000"/>
                </a:solidFill>
              </a:rPr>
              <a:t>Purpose - to improve energy at work; discover more meaning and sense of calling at work</a:t>
            </a:r>
          </a:p>
          <a:p>
            <a:pPr marL="457200" indent="-457200">
              <a:buFont typeface="+mj-lt"/>
              <a:buAutoNum type="arabicPeriod"/>
            </a:pPr>
            <a:r>
              <a:rPr lang="en-US" dirty="0"/>
              <a:t>Write down THREE job activities that you do most often </a:t>
            </a:r>
          </a:p>
          <a:p>
            <a:pPr marL="0" indent="0">
              <a:buNone/>
            </a:pPr>
            <a:r>
              <a:rPr lang="en-US" dirty="0"/>
              <a:t>	(e.g., emailing clients, leading team meetings, making sales calls)</a:t>
            </a:r>
          </a:p>
          <a:p>
            <a:pPr marL="457200" indent="-457200">
              <a:buFont typeface="+mj-lt"/>
              <a:buAutoNum type="arabicPeriod" startAt="2"/>
            </a:pPr>
            <a:r>
              <a:rPr lang="en-US" dirty="0"/>
              <a:t>Choose ONE  of your Signature Strengths</a:t>
            </a:r>
          </a:p>
          <a:p>
            <a:pPr marL="457200" indent="-457200">
              <a:buFont typeface="+mj-lt"/>
              <a:buAutoNum type="arabicPeriod" startAt="2"/>
            </a:pPr>
            <a:r>
              <a:rPr lang="en-US" dirty="0"/>
              <a:t>Identify one way you can use this signature strength in each of your THREE job activities</a:t>
            </a:r>
          </a:p>
          <a:p>
            <a:pPr marL="457200" indent="-457200">
              <a:buFont typeface="+mj-lt"/>
              <a:buAutoNum type="arabicPeriod" startAt="2"/>
            </a:pPr>
            <a:r>
              <a:rPr lang="en-US" dirty="0"/>
              <a:t>Share ONE in the Chat (e.g., Creativity: when leading team meetings, I can start each meeting with a new ice-breaker activity)</a:t>
            </a:r>
          </a:p>
          <a:p>
            <a:endParaRPr lang="en-US" dirty="0"/>
          </a:p>
        </p:txBody>
      </p:sp>
      <p:sp>
        <p:nvSpPr>
          <p:cNvPr id="4" name="Content Placeholder 2"/>
          <p:cNvSpPr txBox="1">
            <a:spLocks/>
          </p:cNvSpPr>
          <p:nvPr/>
        </p:nvSpPr>
        <p:spPr>
          <a:xfrm>
            <a:off x="233533" y="3948548"/>
            <a:ext cx="7261775" cy="29094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457200" lvl="1" indent="0">
              <a:buFont typeface="Wingdings 3" charset="2"/>
              <a:buNone/>
            </a:pPr>
            <a:endParaRPr lang="en-US" dirty="0"/>
          </a:p>
          <a:p>
            <a:pPr marL="457200" indent="-457200">
              <a:buFont typeface="+mj-lt"/>
              <a:buAutoNum type="arabicPeriod"/>
            </a:pPr>
            <a:endParaRPr lang="en-US" dirty="0"/>
          </a:p>
          <a:p>
            <a:endParaRPr lang="en-US" dirty="0"/>
          </a:p>
        </p:txBody>
      </p:sp>
    </p:spTree>
    <p:extLst>
      <p:ext uri="{BB962C8B-B14F-4D97-AF65-F5344CB8AC3E}">
        <p14:creationId xmlns:p14="http://schemas.microsoft.com/office/powerpoint/2010/main" val="352941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Wrap-up</a:t>
            </a:r>
          </a:p>
        </p:txBody>
      </p:sp>
      <p:sp>
        <p:nvSpPr>
          <p:cNvPr id="3" name="Content Placeholder 2"/>
          <p:cNvSpPr>
            <a:spLocks noGrp="1"/>
          </p:cNvSpPr>
          <p:nvPr>
            <p:ph idx="1"/>
          </p:nvPr>
        </p:nvSpPr>
        <p:spPr>
          <a:xfrm>
            <a:off x="646111" y="1599997"/>
            <a:ext cx="9065925" cy="3404756"/>
          </a:xfrm>
        </p:spPr>
        <p:txBody>
          <a:bodyPr>
            <a:normAutofit/>
          </a:bodyPr>
          <a:lstStyle/>
          <a:p>
            <a:r>
              <a:rPr lang="en-US" sz="3200" dirty="0"/>
              <a:t>Job alignment sharing</a:t>
            </a:r>
          </a:p>
          <a:p>
            <a:r>
              <a:rPr lang="en-US" sz="3200" dirty="0"/>
              <a:t>One thing you will do differently as a result of this presentation</a:t>
            </a:r>
          </a:p>
          <a:p>
            <a:r>
              <a:rPr lang="en-US" sz="3200" dirty="0"/>
              <a:t>Questions: </a:t>
            </a:r>
            <a:r>
              <a:rPr lang="en-US" sz="3200" dirty="0">
                <a:solidFill>
                  <a:srgbClr val="FFC000"/>
                </a:solidFill>
                <a:hlinkClick r:id="rId3">
                  <a:extLst>
                    <a:ext uri="{A12FA001-AC4F-418D-AE19-62706E023703}">
                      <ahyp:hlinkClr xmlns:ahyp="http://schemas.microsoft.com/office/drawing/2018/hyperlinkcolor" val="tx"/>
                    </a:ext>
                  </a:extLst>
                </a:hlinkClick>
              </a:rPr>
              <a:t>SusanKuz@gmail.com</a:t>
            </a:r>
            <a:r>
              <a:rPr lang="en-US" sz="3200" dirty="0">
                <a:solidFill>
                  <a:srgbClr val="FFC000"/>
                </a:solidFill>
              </a:rPr>
              <a:t> </a:t>
            </a:r>
            <a:r>
              <a:rPr lang="en-US" sz="3200" dirty="0"/>
              <a:t>or connect with me on LinkedIn</a:t>
            </a:r>
          </a:p>
          <a:p>
            <a:pPr marL="0" indent="0">
              <a:buNone/>
            </a:pPr>
            <a:endParaRPr lang="en-US" sz="3200" dirty="0"/>
          </a:p>
          <a:p>
            <a:endParaRPr lang="en-US" dirty="0"/>
          </a:p>
          <a:p>
            <a:endParaRPr lang="en-US" dirty="0"/>
          </a:p>
        </p:txBody>
      </p:sp>
      <p:sp>
        <p:nvSpPr>
          <p:cNvPr id="4" name="Content Placeholder 2"/>
          <p:cNvSpPr txBox="1">
            <a:spLocks/>
          </p:cNvSpPr>
          <p:nvPr/>
        </p:nvSpPr>
        <p:spPr>
          <a:xfrm>
            <a:off x="233533" y="3948548"/>
            <a:ext cx="7261775" cy="29094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457200" lvl="1" indent="0">
              <a:buFont typeface="Wingdings 3" charset="2"/>
              <a:buNone/>
            </a:pPr>
            <a:endParaRPr lang="en-US" dirty="0"/>
          </a:p>
          <a:p>
            <a:pPr marL="457200" indent="-457200">
              <a:buFont typeface="+mj-lt"/>
              <a:buAutoNum type="arabicPeriod"/>
            </a:pPr>
            <a:endParaRPr lang="en-US" dirty="0"/>
          </a:p>
          <a:p>
            <a:endParaRPr lang="en-US" dirty="0"/>
          </a:p>
        </p:txBody>
      </p:sp>
    </p:spTree>
    <p:extLst>
      <p:ext uri="{BB962C8B-B14F-4D97-AF65-F5344CB8AC3E}">
        <p14:creationId xmlns:p14="http://schemas.microsoft.com/office/powerpoint/2010/main" val="118373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Signature Strengths</a:t>
            </a:r>
          </a:p>
        </p:txBody>
      </p:sp>
      <p:sp>
        <p:nvSpPr>
          <p:cNvPr id="5" name="TextBox 4"/>
          <p:cNvSpPr txBox="1"/>
          <p:nvPr/>
        </p:nvSpPr>
        <p:spPr>
          <a:xfrm>
            <a:off x="11677" y="6475830"/>
            <a:ext cx="1292341" cy="253916"/>
          </a:xfrm>
          <a:prstGeom prst="rect">
            <a:avLst/>
          </a:prstGeom>
          <a:noFill/>
        </p:spPr>
        <p:txBody>
          <a:bodyPr wrap="none" rtlCol="0">
            <a:spAutoFit/>
          </a:bodyPr>
          <a:lstStyle/>
          <a:p>
            <a:r>
              <a:rPr lang="en-US" sz="1050" dirty="0"/>
              <a:t>© Susan Kuz 2020</a:t>
            </a:r>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8557" y="1853248"/>
            <a:ext cx="7783443" cy="5004752"/>
          </a:xfrm>
          <a:prstGeom prst="rect">
            <a:avLst/>
          </a:prstGeom>
        </p:spPr>
      </p:pic>
      <p:sp>
        <p:nvSpPr>
          <p:cNvPr id="4" name="Content Placeholder 3">
            <a:extLst>
              <a:ext uri="{FF2B5EF4-FFF2-40B4-BE49-F238E27FC236}">
                <a16:creationId xmlns:a16="http://schemas.microsoft.com/office/drawing/2014/main" id="{63BCCE60-30C0-474F-8C31-83F0787398D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03842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Strengths Benefits</a:t>
            </a:r>
            <a:endParaRPr lang="en-US" dirty="0"/>
          </a:p>
        </p:txBody>
      </p:sp>
      <p:sp>
        <p:nvSpPr>
          <p:cNvPr id="3" name="Content Placeholder 2"/>
          <p:cNvSpPr>
            <a:spLocks noGrp="1"/>
          </p:cNvSpPr>
          <p:nvPr>
            <p:ph idx="1"/>
          </p:nvPr>
        </p:nvSpPr>
        <p:spPr>
          <a:xfrm>
            <a:off x="646110" y="1512591"/>
            <a:ext cx="6585963" cy="5345411"/>
          </a:xfrm>
        </p:spPr>
        <p:txBody>
          <a:bodyPr numCol="2">
            <a:normAutofit/>
          </a:bodyPr>
          <a:lstStyle/>
          <a:p>
            <a:r>
              <a:rPr lang="en-US" dirty="0"/>
              <a:t>Flourishing</a:t>
            </a:r>
          </a:p>
          <a:p>
            <a:r>
              <a:rPr lang="en-US" dirty="0"/>
              <a:t>Happiness</a:t>
            </a:r>
          </a:p>
          <a:p>
            <a:r>
              <a:rPr lang="en-US" dirty="0"/>
              <a:t>Positive emotions</a:t>
            </a:r>
          </a:p>
          <a:p>
            <a:r>
              <a:rPr lang="en-US" dirty="0"/>
              <a:t>Meaning</a:t>
            </a:r>
          </a:p>
          <a:p>
            <a:r>
              <a:rPr lang="en-US" dirty="0"/>
              <a:t>Positive relationships</a:t>
            </a:r>
          </a:p>
          <a:p>
            <a:r>
              <a:rPr lang="en-US" dirty="0"/>
              <a:t>Achievement</a:t>
            </a:r>
          </a:p>
          <a:p>
            <a:r>
              <a:rPr lang="en-US" dirty="0"/>
              <a:t>Healthy behaviors</a:t>
            </a:r>
          </a:p>
          <a:p>
            <a:r>
              <a:rPr lang="en-US" dirty="0"/>
              <a:t>Resilience/coping</a:t>
            </a:r>
          </a:p>
          <a:p>
            <a:r>
              <a:rPr lang="en-US" dirty="0"/>
              <a:t>Vitality and passion</a:t>
            </a:r>
          </a:p>
          <a:p>
            <a:r>
              <a:rPr lang="en-US" dirty="0"/>
              <a:t>Less depression</a:t>
            </a:r>
          </a:p>
          <a:p>
            <a:r>
              <a:rPr lang="en-US" dirty="0"/>
              <a:t>Less stress/buffer stress</a:t>
            </a:r>
          </a:p>
          <a:p>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7473" y="1462527"/>
            <a:ext cx="8097987" cy="5395475"/>
          </a:xfrm>
          <a:prstGeom prst="rect">
            <a:avLst/>
          </a:prstGeom>
        </p:spPr>
      </p:pic>
      <p:sp>
        <p:nvSpPr>
          <p:cNvPr id="5" name="TextBox 4"/>
          <p:cNvSpPr txBox="1"/>
          <p:nvPr/>
        </p:nvSpPr>
        <p:spPr>
          <a:xfrm>
            <a:off x="11677" y="6455048"/>
            <a:ext cx="2082621" cy="369332"/>
          </a:xfrm>
          <a:prstGeom prst="rect">
            <a:avLst/>
          </a:prstGeom>
          <a:noFill/>
        </p:spPr>
        <p:txBody>
          <a:bodyPr wrap="none" rtlCol="0">
            <a:spAutoFit/>
          </a:bodyPr>
          <a:lstStyle/>
          <a:p>
            <a:r>
              <a:rPr lang="en-US" dirty="0"/>
              <a:t>© Susan Kuz 2020</a:t>
            </a:r>
          </a:p>
        </p:txBody>
      </p:sp>
    </p:spTree>
    <p:extLst>
      <p:ext uri="{BB962C8B-B14F-4D97-AF65-F5344CB8AC3E}">
        <p14:creationId xmlns:p14="http://schemas.microsoft.com/office/powerpoint/2010/main" val="339971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0099" y="374800"/>
            <a:ext cx="8530277" cy="4520757"/>
          </a:xfrm>
        </p:spPr>
        <p:txBody>
          <a:bodyPr>
            <a:normAutofit/>
          </a:bodyPr>
          <a:lstStyle/>
          <a:p>
            <a:pPr marL="0" lvl="0" indent="0">
              <a:buNone/>
            </a:pPr>
            <a:r>
              <a:rPr lang="en-CA" sz="3200" b="1" dirty="0">
                <a:solidFill>
                  <a:srgbClr val="FFC000"/>
                </a:solidFill>
              </a:rPr>
              <a:t>GROUP #1 DISCUSSION INSTRUCTIONS</a:t>
            </a:r>
          </a:p>
          <a:p>
            <a:r>
              <a:rPr lang="en-CA" sz="2400" dirty="0"/>
              <a:t>TAKE TURNS TELLING TELLING YOUR STORY</a:t>
            </a:r>
          </a:p>
          <a:p>
            <a:r>
              <a:rPr lang="en-CA" sz="2400" dirty="0"/>
              <a:t>GO IN ALPHABETICAL ORDER (A TO Z)</a:t>
            </a:r>
          </a:p>
          <a:p>
            <a:r>
              <a:rPr lang="en-CA" sz="2400" dirty="0"/>
              <a:t>ONE PERSON BE THE TIMER</a:t>
            </a:r>
          </a:p>
          <a:p>
            <a:pPr lvl="1"/>
            <a:r>
              <a:rPr lang="en-CA" sz="2400" dirty="0"/>
              <a:t>2 MINUTES PER PERSON</a:t>
            </a:r>
          </a:p>
          <a:p>
            <a:r>
              <a:rPr lang="en-CA" sz="2400" dirty="0"/>
              <a:t>HAVE ONE PERSON BE THE GROUP SPEAKER TO SUMMARIZE YOUR GROUPS BIGGEST TAKE-AWAYS FROM YOUR DISCUSSION </a:t>
            </a:r>
          </a:p>
          <a:p>
            <a:pPr marL="0" lvl="0" indent="0">
              <a:buNone/>
            </a:pPr>
            <a:endParaRPr lang="en-CA" sz="2800" dirty="0"/>
          </a:p>
          <a:p>
            <a:pPr marL="0" lvl="0" indent="0">
              <a:buNone/>
            </a:pPr>
            <a:endParaRPr lang="en-US" sz="2800" dirty="0"/>
          </a:p>
        </p:txBody>
      </p:sp>
    </p:spTree>
    <p:extLst>
      <p:ext uri="{BB962C8B-B14F-4D97-AF65-F5344CB8AC3E}">
        <p14:creationId xmlns:p14="http://schemas.microsoft.com/office/powerpoint/2010/main" val="42116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68690" y="1271584"/>
            <a:ext cx="9404723" cy="1400530"/>
          </a:xfrm>
        </p:spPr>
        <p:txBody>
          <a:bodyPr/>
          <a:lstStyle/>
          <a:p>
            <a:r>
              <a:rPr lang="en-US" sz="3200" dirty="0">
                <a:solidFill>
                  <a:srgbClr val="FFC000"/>
                </a:solidFill>
              </a:rPr>
              <a:t>In the CHAT, type any comments you have about this part of our session. </a:t>
            </a:r>
            <a:br>
              <a:rPr lang="en-US" sz="4400" dirty="0">
                <a:solidFill>
                  <a:srgbClr val="FFC000"/>
                </a:solidFill>
              </a:rPr>
            </a:br>
            <a:br>
              <a:rPr lang="en-US" dirty="0"/>
            </a:br>
            <a:br>
              <a:rPr lang="en-US" dirty="0"/>
            </a:br>
            <a:r>
              <a:rPr lang="en-US" dirty="0"/>
              <a:t>5 minute BREAK </a:t>
            </a:r>
          </a:p>
        </p:txBody>
      </p:sp>
    </p:spTree>
    <p:extLst>
      <p:ext uri="{BB962C8B-B14F-4D97-AF65-F5344CB8AC3E}">
        <p14:creationId xmlns:p14="http://schemas.microsoft.com/office/powerpoint/2010/main" val="1148590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0099" y="374800"/>
            <a:ext cx="8530277" cy="4520757"/>
          </a:xfrm>
        </p:spPr>
        <p:txBody>
          <a:bodyPr>
            <a:normAutofit fontScale="92500" lnSpcReduction="10000"/>
          </a:bodyPr>
          <a:lstStyle/>
          <a:p>
            <a:pPr marL="0" lvl="0" indent="0">
              <a:buNone/>
            </a:pPr>
            <a:r>
              <a:rPr lang="en-CA" sz="3200" b="1" dirty="0">
                <a:solidFill>
                  <a:srgbClr val="FFC000"/>
                </a:solidFill>
              </a:rPr>
              <a:t>GROUP DISCUSSION #2 INSTRUCTIONS</a:t>
            </a:r>
          </a:p>
          <a:p>
            <a:r>
              <a:rPr lang="en-CA" sz="2400" dirty="0"/>
              <a:t>TAKE TURNS SPEAKING</a:t>
            </a:r>
          </a:p>
          <a:p>
            <a:pPr lvl="1"/>
            <a:r>
              <a:rPr lang="en-CA" sz="2200" dirty="0"/>
              <a:t>READ YOUR LEVEL 1 QUESTION, READ YOUR ANSWER</a:t>
            </a:r>
          </a:p>
          <a:p>
            <a:pPr lvl="1"/>
            <a:r>
              <a:rPr lang="en-CA" sz="2200" dirty="0"/>
              <a:t>GO AROUND UNTIL EVERYONE HAS A CHANCE THEN START AGAIN</a:t>
            </a:r>
          </a:p>
          <a:p>
            <a:r>
              <a:rPr lang="en-CA" sz="2400" dirty="0"/>
              <a:t>GO IN ALPHABETICAL ORDER (A TO Z)</a:t>
            </a:r>
          </a:p>
          <a:p>
            <a:r>
              <a:rPr lang="en-CA" sz="2400" dirty="0"/>
              <a:t>ONE PERSON BE THE TIMER</a:t>
            </a:r>
          </a:p>
          <a:p>
            <a:pPr lvl="1"/>
            <a:r>
              <a:rPr lang="en-CA" sz="2400" dirty="0"/>
              <a:t>ABOUT 1 TO 2 MINUTES PER PERSON</a:t>
            </a:r>
          </a:p>
          <a:p>
            <a:r>
              <a:rPr lang="en-CA" sz="2400" dirty="0"/>
              <a:t>HAVE ONE PERSON BE THE GROUP SPEAKER TO SUMMARIZE YOUR GROUPS BIGGEST TAKE-AWAYS FROM YOUR DISCUSSION </a:t>
            </a:r>
          </a:p>
          <a:p>
            <a:pPr marL="0" lvl="0" indent="0">
              <a:buNone/>
            </a:pPr>
            <a:endParaRPr lang="en-CA" sz="2800" dirty="0"/>
          </a:p>
          <a:p>
            <a:pPr marL="0" lvl="0" indent="0">
              <a:buNone/>
            </a:pPr>
            <a:endParaRPr lang="en-US" sz="2800" dirty="0"/>
          </a:p>
        </p:txBody>
      </p:sp>
    </p:spTree>
    <p:extLst>
      <p:ext uri="{BB962C8B-B14F-4D97-AF65-F5344CB8AC3E}">
        <p14:creationId xmlns:p14="http://schemas.microsoft.com/office/powerpoint/2010/main" val="216984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0100" y="374800"/>
            <a:ext cx="8895408" cy="5409312"/>
          </a:xfrm>
        </p:spPr>
        <p:txBody>
          <a:bodyPr>
            <a:normAutofit/>
          </a:bodyPr>
          <a:lstStyle/>
          <a:p>
            <a:pPr marL="0" lvl="0" indent="0">
              <a:buNone/>
            </a:pPr>
            <a:r>
              <a:rPr lang="en-CA" sz="2800" b="1" dirty="0">
                <a:solidFill>
                  <a:srgbClr val="FFC000"/>
                </a:solidFill>
              </a:rPr>
              <a:t>SET 2 – forgot your questions?</a:t>
            </a:r>
          </a:p>
          <a:p>
            <a:pPr marL="514350" lvl="0" indent="-514350">
              <a:buAutoNum type="arabicPeriod"/>
            </a:pPr>
            <a:r>
              <a:rPr lang="en-CA" sz="2800" dirty="0"/>
              <a:t>WHAT IS THE GREATEST ACCOMPLISHMENT IN YOUR LIFE ?</a:t>
            </a:r>
          </a:p>
          <a:p>
            <a:pPr marL="514350" lvl="0" indent="-514350">
              <a:buAutoNum type="arabicPeriod"/>
            </a:pPr>
            <a:r>
              <a:rPr lang="en-CA" sz="2800" dirty="0">
                <a:solidFill>
                  <a:srgbClr val="FFC000"/>
                </a:solidFill>
              </a:rPr>
              <a:t>WHAT DO YOU MOST VALUE IN A FRIENDSHIP?</a:t>
            </a:r>
          </a:p>
          <a:p>
            <a:pPr marL="514350" lvl="0" indent="-514350">
              <a:buAutoNum type="arabicPeriod"/>
            </a:pPr>
            <a:r>
              <a:rPr lang="en-CA" sz="2800" dirty="0"/>
              <a:t>WHAT IS YOUR MOST TREASURED MEMORY?</a:t>
            </a:r>
          </a:p>
          <a:p>
            <a:pPr marL="514350" lvl="0" indent="-514350">
              <a:buAutoNum type="arabicPeriod"/>
            </a:pPr>
            <a:r>
              <a:rPr lang="en-CA" sz="2800" dirty="0">
                <a:solidFill>
                  <a:srgbClr val="FFC000"/>
                </a:solidFill>
              </a:rPr>
              <a:t>HOW DO YOU FEEL ABOUT YOUR RELATIONSHIP WITH YOUR MOTHER? </a:t>
            </a:r>
          </a:p>
          <a:p>
            <a:pPr marL="514350" lvl="0" indent="-514350">
              <a:buAutoNum type="arabicPeriod"/>
            </a:pPr>
            <a:r>
              <a:rPr lang="en-CA" sz="2800" dirty="0"/>
              <a:t>HOW CLOSE AND WARM IS YOUR FAMILY? DO YOU FEEL YOUR CHILDHOOD WAS HAPPIER THAN MOST OTHER PEOPLE’S?</a:t>
            </a:r>
            <a:endParaRPr lang="en-US" sz="2800" dirty="0"/>
          </a:p>
        </p:txBody>
      </p:sp>
    </p:spTree>
    <p:extLst>
      <p:ext uri="{BB962C8B-B14F-4D97-AF65-F5344CB8AC3E}">
        <p14:creationId xmlns:p14="http://schemas.microsoft.com/office/powerpoint/2010/main" val="1742733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495248"/>
            <a:ext cx="9404723" cy="1400530"/>
          </a:xfrm>
        </p:spPr>
        <p:txBody>
          <a:bodyPr/>
          <a:lstStyle/>
          <a:p>
            <a:r>
              <a:rPr lang="en-US" dirty="0"/>
              <a:t>Wrap-up</a:t>
            </a:r>
          </a:p>
        </p:txBody>
      </p:sp>
      <p:sp>
        <p:nvSpPr>
          <p:cNvPr id="7" name="Content Placeholder 2"/>
          <p:cNvSpPr>
            <a:spLocks noGrp="1"/>
          </p:cNvSpPr>
          <p:nvPr>
            <p:ph idx="1"/>
          </p:nvPr>
        </p:nvSpPr>
        <p:spPr>
          <a:xfrm>
            <a:off x="646110" y="1528261"/>
            <a:ext cx="9072048" cy="3785058"/>
          </a:xfrm>
        </p:spPr>
        <p:txBody>
          <a:bodyPr>
            <a:normAutofit lnSpcReduction="10000"/>
          </a:bodyPr>
          <a:lstStyle/>
          <a:p>
            <a:pPr marL="0" indent="0">
              <a:buNone/>
            </a:pPr>
            <a:r>
              <a:rPr lang="en-US" sz="2400" dirty="0">
                <a:solidFill>
                  <a:srgbClr val="FFC000"/>
                </a:solidFill>
              </a:rPr>
              <a:t>In the chat, type in ONE thing you will do differently after taking part in this seminar. </a:t>
            </a:r>
          </a:p>
          <a:p>
            <a:pPr marL="0" indent="0">
              <a:buNone/>
            </a:pPr>
            <a:endParaRPr lang="en-US" sz="2400" dirty="0"/>
          </a:p>
          <a:p>
            <a:pPr marL="0" indent="0">
              <a:buNone/>
            </a:pPr>
            <a:r>
              <a:rPr lang="en-US" sz="2400" dirty="0"/>
              <a:t>“Authenticity is the daily practice of letting go of who we think we’re supposed to be and embracing who we are. Choosing authenticity means cultivating the courage to be imperfect.”  - </a:t>
            </a:r>
            <a:r>
              <a:rPr lang="en-US" sz="2400" dirty="0" err="1"/>
              <a:t>Brené</a:t>
            </a:r>
            <a:r>
              <a:rPr lang="en-US" sz="2400" dirty="0"/>
              <a:t> Brown</a:t>
            </a:r>
          </a:p>
          <a:p>
            <a:pPr marL="0" indent="0">
              <a:buNone/>
            </a:pPr>
            <a:endParaRPr lang="en-US" sz="2400" dirty="0"/>
          </a:p>
          <a:p>
            <a:pPr marL="0" indent="0">
              <a:buNone/>
            </a:pPr>
            <a:r>
              <a:rPr lang="en-US" sz="2400" dirty="0"/>
              <a:t>Questions, Connect: </a:t>
            </a:r>
            <a:r>
              <a:rPr lang="en-US" sz="2400" dirty="0" err="1"/>
              <a:t>s.kuz@uwinnipeg.ca</a:t>
            </a:r>
            <a:endParaRPr lang="en-US" sz="2400" dirty="0"/>
          </a:p>
          <a:p>
            <a:pPr marL="0" indent="0">
              <a:buNone/>
            </a:pPr>
            <a:endParaRPr lang="en-US" sz="2400" dirty="0"/>
          </a:p>
        </p:txBody>
      </p:sp>
    </p:spTree>
    <p:extLst>
      <p:ext uri="{BB962C8B-B14F-4D97-AF65-F5344CB8AC3E}">
        <p14:creationId xmlns:p14="http://schemas.microsoft.com/office/powerpoint/2010/main" val="381341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Email </a:t>
            </a:r>
            <a:r>
              <a:rPr lang="en-US" dirty="0" err="1">
                <a:solidFill>
                  <a:srgbClr val="FFC000"/>
                </a:solidFill>
              </a:rPr>
              <a:t>s.kuz@uwinnipeg.ca</a:t>
            </a:r>
            <a:endParaRPr lang="en-US" dirty="0">
              <a:solidFill>
                <a:srgbClr val="FFC000"/>
              </a:solidFill>
            </a:endParaRPr>
          </a:p>
          <a:p>
            <a:endParaRPr lang="en-US" dirty="0"/>
          </a:p>
        </p:txBody>
      </p:sp>
    </p:spTree>
    <p:extLst>
      <p:ext uri="{BB962C8B-B14F-4D97-AF65-F5344CB8AC3E}">
        <p14:creationId xmlns:p14="http://schemas.microsoft.com/office/powerpoint/2010/main" val="140973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was it?</a:t>
            </a:r>
          </a:p>
        </p:txBody>
      </p:sp>
      <p:sp>
        <p:nvSpPr>
          <p:cNvPr id="6" name="Rectangle 5"/>
          <p:cNvSpPr/>
          <p:nvPr/>
        </p:nvSpPr>
        <p:spPr>
          <a:xfrm>
            <a:off x="689276" y="1636459"/>
            <a:ext cx="10855024" cy="2893100"/>
          </a:xfrm>
          <a:prstGeom prst="rect">
            <a:avLst/>
          </a:prstGeom>
        </p:spPr>
        <p:txBody>
          <a:bodyPr wrap="square">
            <a:spAutoFit/>
          </a:bodyPr>
          <a:lstStyle/>
          <a:p>
            <a:pPr lvl="0"/>
            <a:r>
              <a:rPr lang="en-CA" sz="2600" dirty="0"/>
              <a:t>How did it feel to give your introduction? </a:t>
            </a:r>
          </a:p>
          <a:p>
            <a:pPr lvl="0"/>
            <a:endParaRPr lang="en-CA" sz="2600" dirty="0"/>
          </a:p>
          <a:p>
            <a:pPr lvl="0"/>
            <a:r>
              <a:rPr lang="en-CA" sz="2600" dirty="0"/>
              <a:t>Did you learn anything new about yourself? What?</a:t>
            </a:r>
            <a:endParaRPr lang="en-US" sz="2600" dirty="0"/>
          </a:p>
          <a:p>
            <a:pPr lvl="0"/>
            <a:endParaRPr lang="en-CA" sz="2600" dirty="0"/>
          </a:p>
          <a:p>
            <a:pPr lvl="0"/>
            <a:r>
              <a:rPr lang="en-CA" sz="2600" dirty="0"/>
              <a:t>Did you create a clearer self-definition in this process? </a:t>
            </a:r>
            <a:endParaRPr lang="en-US" sz="2600" dirty="0"/>
          </a:p>
          <a:p>
            <a:pPr lvl="0"/>
            <a:endParaRPr lang="en-CA" sz="2600" dirty="0"/>
          </a:p>
          <a:p>
            <a:pPr lvl="0"/>
            <a:r>
              <a:rPr lang="en-CA" sz="2600" dirty="0"/>
              <a:t>Multiple stories? How did you select one?</a:t>
            </a:r>
            <a:endParaRPr lang="en-US" sz="2600" dirty="0"/>
          </a:p>
        </p:txBody>
      </p:sp>
      <p:sp>
        <p:nvSpPr>
          <p:cNvPr id="8" name="TextBox 7"/>
          <p:cNvSpPr txBox="1"/>
          <p:nvPr/>
        </p:nvSpPr>
        <p:spPr>
          <a:xfrm>
            <a:off x="323407" y="6309574"/>
            <a:ext cx="2355132" cy="369332"/>
          </a:xfrm>
          <a:prstGeom prst="rect">
            <a:avLst/>
          </a:prstGeom>
          <a:noFill/>
        </p:spPr>
        <p:txBody>
          <a:bodyPr wrap="none" rtlCol="0">
            <a:spAutoFit/>
          </a:bodyPr>
          <a:lstStyle/>
          <a:p>
            <a:r>
              <a:rPr lang="en-US" dirty="0"/>
              <a:t>© Being </a:t>
            </a:r>
            <a:r>
              <a:rPr lang="en-US"/>
              <a:t>Pukka 2018</a:t>
            </a:r>
            <a:endParaRPr lang="en-US" dirty="0"/>
          </a:p>
        </p:txBody>
      </p:sp>
    </p:spTree>
    <p:extLst>
      <p:ext uri="{BB962C8B-B14F-4D97-AF65-F5344CB8AC3E}">
        <p14:creationId xmlns:p14="http://schemas.microsoft.com/office/powerpoint/2010/main" val="15115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30" y="629266"/>
            <a:ext cx="4795482" cy="1641987"/>
          </a:xfrm>
        </p:spPr>
        <p:txBody>
          <a:bodyPr>
            <a:normAutofit/>
          </a:bodyPr>
          <a:lstStyle/>
          <a:p>
            <a:r>
              <a:rPr lang="en-US" dirty="0"/>
              <a:t>Hello my name is</a:t>
            </a:r>
            <a:r>
              <a:rPr lang="is-IS" dirty="0"/>
              <a:t>…</a:t>
            </a:r>
            <a:endParaRPr lang="en-US" dirty="0"/>
          </a:p>
        </p:txBody>
      </p:sp>
      <p:pic>
        <p:nvPicPr>
          <p:cNvPr id="5"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821" r="3342" b="1"/>
          <a:stretch/>
        </p:blipFill>
        <p:spPr>
          <a:xfrm>
            <a:off x="6094410" y="609601"/>
            <a:ext cx="5449889" cy="5638797"/>
          </a:xfrm>
          <a:prstGeom prst="rect">
            <a:avLst/>
          </a:prstGeom>
          <a:effectLst>
            <a:outerShdw blurRad="50800" dist="38100" dir="5400000" algn="t" rotWithShape="0">
              <a:prstClr val="black">
                <a:alpha val="43000"/>
              </a:prstClr>
            </a:outerShdw>
          </a:effectLst>
        </p:spPr>
      </p:pic>
      <p:sp>
        <p:nvSpPr>
          <p:cNvPr id="10" name="Rectangle 9">
            <a:extLst>
              <a:ext uri="{FF2B5EF4-FFF2-40B4-BE49-F238E27FC236}">
                <a16:creationId xmlns:a16="http://schemas.microsoft.com/office/drawing/2014/main" id="{DC111578-7105-4228-B481-A1CA45D18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5"/>
          <p:cNvSpPr>
            <a:spLocks noGrp="1"/>
          </p:cNvSpPr>
          <p:nvPr>
            <p:ph idx="1"/>
          </p:nvPr>
        </p:nvSpPr>
        <p:spPr>
          <a:xfrm>
            <a:off x="647701" y="2438401"/>
            <a:ext cx="4797256" cy="3809998"/>
          </a:xfrm>
        </p:spPr>
        <p:txBody>
          <a:bodyPr vert="horz" lIns="91440" tIns="45720" rIns="91440" bIns="45720" rtlCol="0">
            <a:normAutofit/>
          </a:bodyPr>
          <a:lstStyle/>
          <a:p>
            <a:pPr marL="0" indent="0">
              <a:buNone/>
            </a:pPr>
            <a:r>
              <a:rPr lang="en-US" dirty="0"/>
              <a:t>Engage</a:t>
            </a:r>
          </a:p>
          <a:p>
            <a:pPr marL="0" indent="0">
              <a:buNone/>
            </a:pPr>
            <a:r>
              <a:rPr lang="en-US" dirty="0"/>
              <a:t>Motivate</a:t>
            </a:r>
          </a:p>
          <a:p>
            <a:pPr marL="0" indent="0">
              <a:buNone/>
            </a:pPr>
            <a:r>
              <a:rPr lang="en-US" dirty="0"/>
              <a:t>Share understanding</a:t>
            </a:r>
          </a:p>
          <a:p>
            <a:pPr marL="0" indent="0">
              <a:buNone/>
            </a:pPr>
            <a:r>
              <a:rPr lang="en-US" dirty="0"/>
              <a:t>Change culture</a:t>
            </a:r>
          </a:p>
        </p:txBody>
      </p:sp>
      <p:sp>
        <p:nvSpPr>
          <p:cNvPr id="6" name="TextBox 5"/>
          <p:cNvSpPr txBox="1"/>
          <p:nvPr/>
        </p:nvSpPr>
        <p:spPr>
          <a:xfrm>
            <a:off x="323407" y="6309574"/>
            <a:ext cx="2355132" cy="369332"/>
          </a:xfrm>
          <a:prstGeom prst="rect">
            <a:avLst/>
          </a:prstGeom>
          <a:noFill/>
        </p:spPr>
        <p:txBody>
          <a:bodyPr wrap="none" rtlCol="0">
            <a:spAutoFit/>
          </a:bodyPr>
          <a:lstStyle/>
          <a:p>
            <a:r>
              <a:rPr lang="en-US" dirty="0"/>
              <a:t>© Being </a:t>
            </a:r>
            <a:r>
              <a:rPr lang="en-US"/>
              <a:t>Pukka 2018</a:t>
            </a:r>
            <a:endParaRPr lang="en-US" dirty="0"/>
          </a:p>
        </p:txBody>
      </p:sp>
    </p:spTree>
    <p:extLst>
      <p:ext uri="{BB962C8B-B14F-4D97-AF65-F5344CB8AC3E}">
        <p14:creationId xmlns:p14="http://schemas.microsoft.com/office/powerpoint/2010/main" val="1974394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QUOTE</a:t>
            </a:r>
          </a:p>
        </p:txBody>
      </p:sp>
      <p:sp>
        <p:nvSpPr>
          <p:cNvPr id="3" name="Content Placeholder 2"/>
          <p:cNvSpPr>
            <a:spLocks noGrp="1"/>
          </p:cNvSpPr>
          <p:nvPr>
            <p:ph idx="1"/>
          </p:nvPr>
        </p:nvSpPr>
        <p:spPr/>
        <p:txBody>
          <a:bodyPr/>
          <a:lstStyle/>
          <a:p>
            <a:r>
              <a:rPr lang="en-US" dirty="0"/>
              <a:t>LOGO, WEBSITE, EMAIL, CONTACT INFO</a:t>
            </a:r>
          </a:p>
        </p:txBody>
      </p:sp>
    </p:spTree>
    <p:extLst>
      <p:ext uri="{BB962C8B-B14F-4D97-AF65-F5344CB8AC3E}">
        <p14:creationId xmlns:p14="http://schemas.microsoft.com/office/powerpoint/2010/main" val="19992228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1755</Words>
  <Application>Microsoft Macintosh PowerPoint</Application>
  <PresentationFormat>Widescreen</PresentationFormat>
  <Paragraphs>253</Paragraphs>
  <Slides>20</Slides>
  <Notes>20</Notes>
  <HiddenSlides>12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Century Gothic</vt:lpstr>
      <vt:lpstr>Wingdings 3</vt:lpstr>
      <vt:lpstr>Ion</vt:lpstr>
      <vt:lpstr>PowerPoint Presentation</vt:lpstr>
      <vt:lpstr>Using Character Strengths  to Boost Job Satisfaction </vt:lpstr>
      <vt:lpstr>What are Character Strengths?</vt:lpstr>
      <vt:lpstr>Strengths Benefits</vt:lpstr>
      <vt:lpstr>Signature Strengths</vt:lpstr>
      <vt:lpstr>Signature Strengths Test</vt:lpstr>
      <vt:lpstr>Workplace Strengths Benefits</vt:lpstr>
      <vt:lpstr>Strengths &amp; Job Alignment</vt:lpstr>
      <vt:lpstr>Wrap-up</vt:lpstr>
      <vt:lpstr>Signature Strengths</vt:lpstr>
      <vt:lpstr>Strengths Benefits</vt:lpstr>
      <vt:lpstr>PowerPoint Presentation</vt:lpstr>
      <vt:lpstr>In the CHAT, type any comments you have about this part of our session.    5 minute BREAK </vt:lpstr>
      <vt:lpstr>PowerPoint Presentation</vt:lpstr>
      <vt:lpstr>PowerPoint Presentation</vt:lpstr>
      <vt:lpstr>Wrap-up</vt:lpstr>
      <vt:lpstr>Questions</vt:lpstr>
      <vt:lpstr>How was it?</vt:lpstr>
      <vt:lpstr>Hello my name is…</vt:lpstr>
      <vt:lpstr>QUOTE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Building Introductions</dc:title>
  <dc:creator>Susan Kuz</dc:creator>
  <cp:lastModifiedBy>Susan Kuz</cp:lastModifiedBy>
  <cp:revision>26</cp:revision>
  <cp:lastPrinted>2020-10-20T22:08:01Z</cp:lastPrinted>
  <dcterms:created xsi:type="dcterms:W3CDTF">2020-10-20T18:58:19Z</dcterms:created>
  <dcterms:modified xsi:type="dcterms:W3CDTF">2020-10-21T02:09:06Z</dcterms:modified>
</cp:coreProperties>
</file>